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81" r:id="rId4"/>
    <p:sldId id="285" r:id="rId5"/>
    <p:sldId id="262" r:id="rId6"/>
    <p:sldId id="287" r:id="rId7"/>
    <p:sldId id="288" r:id="rId8"/>
    <p:sldId id="289" r:id="rId9"/>
    <p:sldId id="290" r:id="rId10"/>
    <p:sldId id="300" r:id="rId11"/>
    <p:sldId id="291" r:id="rId12"/>
    <p:sldId id="263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279" r:id="rId22"/>
    <p:sldId id="28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F0BA-0E62-41FF-972C-D88FAEC3DC78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9305-C4F9-4184-8831-492A79682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426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F0BA-0E62-41FF-972C-D88FAEC3DC78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9305-C4F9-4184-8831-492A79682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788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F0BA-0E62-41FF-972C-D88FAEC3DC78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9305-C4F9-4184-8831-492A79682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F0BA-0E62-41FF-972C-D88FAEC3DC78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9305-C4F9-4184-8831-492A79682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430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F0BA-0E62-41FF-972C-D88FAEC3DC78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9305-C4F9-4184-8831-492A79682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675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F0BA-0E62-41FF-972C-D88FAEC3DC78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9305-C4F9-4184-8831-492A79682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951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F0BA-0E62-41FF-972C-D88FAEC3DC78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9305-C4F9-4184-8831-492A79682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408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F0BA-0E62-41FF-972C-D88FAEC3DC78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9305-C4F9-4184-8831-492A79682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908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F0BA-0E62-41FF-972C-D88FAEC3DC78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9305-C4F9-4184-8831-492A79682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93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F0BA-0E62-41FF-972C-D88FAEC3DC78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9305-C4F9-4184-8831-492A79682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135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F0BA-0E62-41FF-972C-D88FAEC3DC78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49305-C4F9-4184-8831-492A79682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290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4F0BA-0E62-41FF-972C-D88FAEC3DC78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49305-C4F9-4184-8831-492A79682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1004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Maiandra GD" panose="020E0502030308020204" pitchFamily="34" charset="0"/>
              </a:rPr>
              <a:t>Newburgh Primary School</a:t>
            </a:r>
            <a:endParaRPr lang="en-GB" dirty="0">
              <a:latin typeface="Maiandra GD" panose="020E0502030308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>
              <a:latin typeface="Maiandra GD" panose="020E0502030308020204" pitchFamily="34" charset="0"/>
            </a:endParaRPr>
          </a:p>
        </p:txBody>
      </p:sp>
      <p:pic>
        <p:nvPicPr>
          <p:cNvPr id="1026" name="Picture 2" descr="\\NPS2325-fs\STAFF\janice simpkins\Newburgh201617\Homelearning 201617\School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56992"/>
            <a:ext cx="2745627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00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git_PPTAA0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1900" y="2197100"/>
            <a:ext cx="6407150" cy="4427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dirty="0">
                <a:latin typeface="Comic Sans MS" panose="030F0702030302020204" pitchFamily="66" charset="0"/>
              </a:rPr>
              <a:t>The </a:t>
            </a:r>
            <a:r>
              <a:rPr lang="en-GB" altLang="en-US" sz="3200" dirty="0" smtClean="0">
                <a:latin typeface="Comic Sans MS" panose="030F0702030302020204" pitchFamily="66" charset="0"/>
              </a:rPr>
              <a:t>Wedding</a:t>
            </a:r>
            <a:endParaRPr lang="en-GB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7172" name="TextBox 2"/>
          <p:cNvSpPr txBox="1">
            <a:spLocks noChangeArrowheads="1"/>
          </p:cNvSpPr>
          <p:nvPr/>
        </p:nvSpPr>
        <p:spPr bwMode="auto">
          <a:xfrm>
            <a:off x="638175" y="736600"/>
            <a:ext cx="7867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Comic Sans MS" panose="030F0702030302020204" pitchFamily="66" charset="0"/>
              </a:rPr>
              <a:t>Prince Philip and Princess Elizabeth were married on 20 November 1947.  On this day he became Duke of Edinburgh.  </a:t>
            </a:r>
          </a:p>
        </p:txBody>
      </p:sp>
    </p:spTree>
    <p:extLst>
      <p:ext uri="{BB962C8B-B14F-4D97-AF65-F5344CB8AC3E}">
        <p14:creationId xmlns:p14="http://schemas.microsoft.com/office/powerpoint/2010/main" val="181342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2"/>
          <p:cNvSpPr txBox="1">
            <a:spLocks noChangeArrowheads="1"/>
          </p:cNvSpPr>
          <p:nvPr/>
        </p:nvSpPr>
        <p:spPr bwMode="auto">
          <a:xfrm>
            <a:off x="0" y="385763"/>
            <a:ext cx="9144000" cy="12001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latin typeface="Comic Sans MS" panose="030F0702030302020204" pitchFamily="66" charset="0"/>
              </a:rPr>
              <a:t>On 6</a:t>
            </a:r>
            <a:r>
              <a:rPr lang="en-GB" altLang="en-US" sz="2400" b="1" baseline="30000">
                <a:latin typeface="Comic Sans MS" panose="030F0702030302020204" pitchFamily="66" charset="0"/>
              </a:rPr>
              <a:t>th</a:t>
            </a:r>
            <a:r>
              <a:rPr lang="en-GB" altLang="en-US" sz="2400" b="1">
                <a:latin typeface="Comic Sans MS" panose="030F0702030302020204" pitchFamily="66" charset="0"/>
              </a:rPr>
              <a:t> February, 1952, when she was on an African tour, she was told the sad news that her father had died.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latin typeface="Comic Sans MS" panose="030F0702030302020204" pitchFamily="66" charset="0"/>
              </a:rPr>
              <a:t>She was just 25 and flew back to England as Queen.</a:t>
            </a:r>
          </a:p>
        </p:txBody>
      </p:sp>
      <p:pic>
        <p:nvPicPr>
          <p:cNvPr id="11267" name="Snagit_PPT378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1906588"/>
            <a:ext cx="709295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18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en-GB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+mn-cs"/>
              </a:rPr>
              <a:t>The Queen and Prince Philip had </a:t>
            </a:r>
            <a:r>
              <a:rPr lang="en-GB" altLang="en-US" sz="2400" b="1" dirty="0" smtClean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+mn-cs"/>
              </a:rPr>
              <a:t>four children</a:t>
            </a:r>
            <a:r>
              <a:rPr lang="en-GB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+mn-cs"/>
              </a:rPr>
              <a:t>, Prince </a:t>
            </a:r>
            <a:r>
              <a:rPr lang="en-GB" altLang="en-US" sz="2400" b="1" dirty="0" smtClean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+mn-cs"/>
              </a:rPr>
              <a:t>Charles, Princess Anne, Prince Andrew </a:t>
            </a:r>
            <a:r>
              <a:rPr lang="en-GB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+mn-cs"/>
              </a:rPr>
              <a:t>and Prince Edward.  </a:t>
            </a:r>
            <a:br>
              <a:rPr lang="en-GB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+mn-cs"/>
              </a:rPr>
            </a:br>
            <a:endParaRPr lang="en-GB" dirty="0">
              <a:latin typeface="Maiandra GD" panose="020E0502030308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772816"/>
            <a:ext cx="5602710" cy="326164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032332"/>
              </p:ext>
            </p:extLst>
          </p:nvPr>
        </p:nvGraphicFramePr>
        <p:xfrm>
          <a:off x="10476656" y="2132856"/>
          <a:ext cx="2566035" cy="34588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66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82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Monday 14</a:t>
                      </a:r>
                      <a:r>
                        <a:rPr lang="en-GB" sz="1100" baseline="30000">
                          <a:effectLst/>
                        </a:rPr>
                        <a:t>th</a:t>
                      </a:r>
                      <a:r>
                        <a:rPr lang="en-GB" sz="1100">
                          <a:effectLst/>
                        </a:rPr>
                        <a:t> Jan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2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Thursday 24</a:t>
                      </a:r>
                      <a:r>
                        <a:rPr lang="en-GB" sz="1100" baseline="30000">
                          <a:effectLst/>
                        </a:rPr>
                        <a:t>th</a:t>
                      </a:r>
                      <a:r>
                        <a:rPr lang="en-GB" sz="1100">
                          <a:effectLst/>
                        </a:rPr>
                        <a:t> Jan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2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Monday 28</a:t>
                      </a:r>
                      <a:r>
                        <a:rPr lang="en-GB" sz="1100" baseline="30000">
                          <a:effectLst/>
                        </a:rPr>
                        <a:t>th</a:t>
                      </a:r>
                      <a:r>
                        <a:rPr lang="en-GB" sz="1100">
                          <a:effectLst/>
                        </a:rPr>
                        <a:t> Jan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2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w/k 4</a:t>
                      </a:r>
                      <a:r>
                        <a:rPr lang="en-GB" sz="1100" baseline="30000">
                          <a:effectLst/>
                        </a:rPr>
                        <a:t>th</a:t>
                      </a:r>
                      <a:r>
                        <a:rPr lang="en-GB" sz="1100">
                          <a:effectLst/>
                        </a:rPr>
                        <a:t> February-No Staff Meeting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2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Thursday 14</a:t>
                      </a:r>
                      <a:r>
                        <a:rPr lang="en-GB" sz="1100" baseline="30000" dirty="0">
                          <a:effectLst/>
                        </a:rPr>
                        <a:t>th</a:t>
                      </a:r>
                      <a:r>
                        <a:rPr lang="en-GB" sz="1100" dirty="0">
                          <a:effectLst/>
                        </a:rPr>
                        <a:t> February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2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Wednesday 27</a:t>
                      </a:r>
                      <a:r>
                        <a:rPr lang="en-GB" sz="1100" baseline="30000" dirty="0">
                          <a:effectLst/>
                        </a:rPr>
                        <a:t>th</a:t>
                      </a:r>
                      <a:r>
                        <a:rPr lang="en-GB" sz="1100" dirty="0">
                          <a:effectLst/>
                        </a:rPr>
                        <a:t> February 3:45 to 5:15pm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2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Monday 4</a:t>
                      </a:r>
                      <a:r>
                        <a:rPr lang="en-GB" sz="1100" baseline="30000">
                          <a:effectLst/>
                        </a:rPr>
                        <a:t>th</a:t>
                      </a:r>
                      <a:r>
                        <a:rPr lang="en-GB" sz="1100">
                          <a:effectLst/>
                        </a:rPr>
                        <a:t> March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2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Thursday 14</a:t>
                      </a:r>
                      <a:r>
                        <a:rPr lang="en-GB" sz="1100" baseline="30000">
                          <a:effectLst/>
                        </a:rPr>
                        <a:t>th</a:t>
                      </a:r>
                      <a:r>
                        <a:rPr lang="en-GB" sz="1100">
                          <a:effectLst/>
                        </a:rPr>
                        <a:t> March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2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Monday 18</a:t>
                      </a:r>
                      <a:r>
                        <a:rPr lang="en-GB" sz="1100" baseline="30000">
                          <a:effectLst/>
                        </a:rPr>
                        <a:t>th</a:t>
                      </a:r>
                      <a:r>
                        <a:rPr lang="en-GB" sz="1100">
                          <a:effectLst/>
                        </a:rPr>
                        <a:t> March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2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Thursday 28</a:t>
                      </a:r>
                      <a:r>
                        <a:rPr lang="en-GB" sz="1100" baseline="30000" dirty="0">
                          <a:effectLst/>
                        </a:rPr>
                        <a:t>th</a:t>
                      </a:r>
                      <a:r>
                        <a:rPr lang="en-GB" sz="1100" dirty="0">
                          <a:effectLst/>
                        </a:rPr>
                        <a:t> March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2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Monday 1</a:t>
                      </a:r>
                      <a:r>
                        <a:rPr lang="en-GB" sz="1100" baseline="30000">
                          <a:effectLst/>
                        </a:rPr>
                        <a:t>st</a:t>
                      </a:r>
                      <a:r>
                        <a:rPr lang="en-GB" sz="1100">
                          <a:effectLst/>
                        </a:rPr>
                        <a:t> April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82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w/k 8</a:t>
                      </a:r>
                      <a:r>
                        <a:rPr lang="en-GB" sz="1100" baseline="30000" dirty="0">
                          <a:effectLst/>
                        </a:rPr>
                        <a:t>th</a:t>
                      </a:r>
                      <a:r>
                        <a:rPr lang="en-GB" sz="1100" dirty="0">
                          <a:effectLst/>
                        </a:rPr>
                        <a:t> April No Staff Meeting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4293096"/>
            <a:ext cx="3956647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3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0" y="257175"/>
            <a:ext cx="9144000" cy="1570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latin typeface="Comic Sans MS" panose="030F0702030302020204" pitchFamily="66" charset="0"/>
              </a:rPr>
              <a:t>The Queen has to perform many duties because she is Head of State. She has to read and sign documents, attend important ceremonies and meet regularly with the Prime Minister.</a:t>
            </a:r>
          </a:p>
        </p:txBody>
      </p:sp>
      <p:pic>
        <p:nvPicPr>
          <p:cNvPr id="16387" name="Snagit_PPT7C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100263"/>
            <a:ext cx="4875213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Snagit_PPTDBA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2100263"/>
            <a:ext cx="3706812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Snagit_PPT97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4910138"/>
            <a:ext cx="4584700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Snagit_PPTDF5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4516438"/>
            <a:ext cx="3219450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57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2"/>
          <p:cNvSpPr txBox="1">
            <a:spLocks noChangeArrowheads="1"/>
          </p:cNvSpPr>
          <p:nvPr/>
        </p:nvSpPr>
        <p:spPr bwMode="auto">
          <a:xfrm>
            <a:off x="0" y="385763"/>
            <a:ext cx="9144000" cy="8302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latin typeface="Comic Sans MS" panose="030F0702030302020204" pitchFamily="66" charset="0"/>
              </a:rPr>
              <a:t>Often with Prince Philip by her side, the Queen has visited more than 120 countries around the world.</a:t>
            </a:r>
          </a:p>
        </p:txBody>
      </p:sp>
      <p:pic>
        <p:nvPicPr>
          <p:cNvPr id="3" name="Snagit_PPTAE2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3"/>
          <a:stretch/>
        </p:blipFill>
        <p:spPr>
          <a:xfrm>
            <a:off x="4572000" y="1338113"/>
            <a:ext cx="4018208" cy="2819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6" name="Snagit_PPT62E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4157663"/>
            <a:ext cx="3467100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Snagit_PPTE88B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436688"/>
            <a:ext cx="4338637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Snagit_PPTDD8B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89425"/>
            <a:ext cx="4017963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19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0" y="385763"/>
            <a:ext cx="9144000" cy="1570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latin typeface="Comic Sans MS" panose="030F0702030302020204" pitchFamily="66" charset="0"/>
              </a:rPr>
              <a:t>The Queen has celebrated many happy events; a Silver Jubilee in 1977 (25 years on the throne), a Golden Jubilee in 2002 (50 years on the throne) and a Diamond Jubilee in 2012 celebrating 60 years on the throne.</a:t>
            </a:r>
          </a:p>
        </p:txBody>
      </p:sp>
      <p:pic>
        <p:nvPicPr>
          <p:cNvPr id="21507" name="Snagit_PPTAC9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2125663"/>
            <a:ext cx="4348162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1"/>
          <p:cNvSpPr txBox="1">
            <a:spLocks noChangeArrowheads="1"/>
          </p:cNvSpPr>
          <p:nvPr/>
        </p:nvSpPr>
        <p:spPr bwMode="auto">
          <a:xfrm>
            <a:off x="488950" y="2227263"/>
            <a:ext cx="979488" cy="401637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Berlin Sans FB Demi" panose="020E0802020502020306" pitchFamily="34" charset="0"/>
              </a:rPr>
              <a:t>1977</a:t>
            </a:r>
          </a:p>
        </p:txBody>
      </p:sp>
      <p:pic>
        <p:nvPicPr>
          <p:cNvPr id="21509" name="Snagit_PPTC9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78263"/>
            <a:ext cx="4424363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7634288" y="4016375"/>
            <a:ext cx="979487" cy="40005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Berlin Sans FB Demi" panose="020E0802020502020306" pitchFamily="34" charset="0"/>
              </a:rPr>
              <a:t>2012</a:t>
            </a:r>
          </a:p>
        </p:txBody>
      </p:sp>
      <p:pic>
        <p:nvPicPr>
          <p:cNvPr id="21511" name="Snagit_PPTB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3887788"/>
            <a:ext cx="2236787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8"/>
          <p:cNvSpPr txBox="1">
            <a:spLocks noChangeArrowheads="1"/>
          </p:cNvSpPr>
          <p:nvPr/>
        </p:nvSpPr>
        <p:spPr bwMode="auto">
          <a:xfrm>
            <a:off x="3357563" y="4016375"/>
            <a:ext cx="979487" cy="40005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Berlin Sans FB Demi" panose="020E0802020502020306" pitchFamily="34" charset="0"/>
              </a:rPr>
              <a:t>2002</a:t>
            </a:r>
          </a:p>
        </p:txBody>
      </p:sp>
      <p:pic>
        <p:nvPicPr>
          <p:cNvPr id="5" name="Snagit_PPT9F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868" y="1955800"/>
            <a:ext cx="1815059" cy="18690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nagit_PPT8E5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570" y="2005747"/>
            <a:ext cx="1822250" cy="18027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nagit_PPT83A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74" y="5286761"/>
            <a:ext cx="1503245" cy="1508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128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0" y="385763"/>
            <a:ext cx="9144000" cy="4619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latin typeface="Comic Sans MS" panose="030F0702030302020204" pitchFamily="66" charset="0"/>
              </a:rPr>
              <a:t>The Queen has reigned through over 60 years of change. </a:t>
            </a:r>
          </a:p>
        </p:txBody>
      </p:sp>
      <p:sp>
        <p:nvSpPr>
          <p:cNvPr id="29699" name="TextBox 3"/>
          <p:cNvSpPr txBox="1">
            <a:spLocks noChangeArrowheads="1"/>
          </p:cNvSpPr>
          <p:nvPr/>
        </p:nvSpPr>
        <p:spPr bwMode="auto">
          <a:xfrm>
            <a:off x="233363" y="1125538"/>
            <a:ext cx="2292350" cy="954087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latin typeface="Berlin Sans FB" panose="020E0602020502020306" pitchFamily="34" charset="0"/>
              </a:rPr>
              <a:t>World War 11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latin typeface="Berlin Sans FB" panose="020E0602020502020306" pitchFamily="34" charset="0"/>
              </a:rPr>
              <a:t>rationing</a:t>
            </a:r>
          </a:p>
        </p:txBody>
      </p:sp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5113338" y="4332288"/>
            <a:ext cx="3836987" cy="2246312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latin typeface="Berlin Sans FB" panose="020E0602020502020306" pitchFamily="34" charset="0"/>
              </a:rPr>
              <a:t>New things were invented; radiograms, washing machines, cookers and fridges and television sets!</a:t>
            </a:r>
          </a:p>
        </p:txBody>
      </p:sp>
      <p:pic>
        <p:nvPicPr>
          <p:cNvPr id="2" name="Snagit_PPTFA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213" y="3290888"/>
            <a:ext cx="4189412" cy="339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2" name="Snagit_PPT7E9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1166813"/>
            <a:ext cx="3836987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nagit_PPTF3E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983" y="871702"/>
            <a:ext cx="1950715" cy="2582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nagit_PPTA4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91" y="2031035"/>
            <a:ext cx="1992351" cy="1308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nagit_PPTD2A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493" y="2636840"/>
            <a:ext cx="1914837" cy="1695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26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0" y="322263"/>
            <a:ext cx="9144000" cy="95408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latin typeface="Comic Sans MS" panose="030F0702030302020204" pitchFamily="66" charset="0"/>
              </a:rPr>
              <a:t>Queen Elizabeth 11 has ruled for longer than any other Monarch in British history. </a:t>
            </a:r>
          </a:p>
        </p:txBody>
      </p:sp>
      <p:pic>
        <p:nvPicPr>
          <p:cNvPr id="30723" name="Snagit_PPTC5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417638"/>
            <a:ext cx="4202112" cy="556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Snagit_PPT33B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17638"/>
            <a:ext cx="4186238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83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304800"/>
            <a:ext cx="8721725" cy="830263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April 2020 </a:t>
            </a:r>
            <a:r>
              <a:rPr lang="en-GB" sz="2400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– The Queen </a:t>
            </a:r>
            <a:r>
              <a:rPr lang="en-GB" sz="2400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addresses the nation and encourages everyone during the pandemic</a:t>
            </a:r>
            <a:r>
              <a:rPr lang="en-JM" sz="2400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.</a:t>
            </a:r>
            <a:endParaRPr lang="en-GB" sz="2800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  <p:pic>
        <p:nvPicPr>
          <p:cNvPr id="4" name="Snagit_PPT2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47800"/>
            <a:ext cx="7772400" cy="4875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261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381000"/>
            <a:ext cx="8188325" cy="461963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On the 9</a:t>
            </a:r>
            <a:r>
              <a:rPr lang="en-GB" sz="2400" baseline="30000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th</a:t>
            </a:r>
            <a:r>
              <a:rPr lang="en-GB" sz="2400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 April 2021 </a:t>
            </a:r>
            <a:r>
              <a:rPr lang="en-GB" sz="2400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– The </a:t>
            </a:r>
            <a:r>
              <a:rPr lang="en-GB" sz="2400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Duke of Edinburgh died. </a:t>
            </a:r>
            <a:endParaRPr lang="en-GB" sz="2800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  <p:pic>
        <p:nvPicPr>
          <p:cNvPr id="2" name="Snagit_PPTD0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95400"/>
            <a:ext cx="828040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772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Maiandra GD" panose="020E0502030308020204" pitchFamily="34" charset="0"/>
              </a:rPr>
              <a:t>Newburgh Primary School Values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>
                <a:latin typeface="Maiandra GD" panose="020E0502030308020204" pitchFamily="34" charset="0"/>
              </a:rPr>
              <a:t>Nurturing</a:t>
            </a:r>
          </a:p>
          <a:p>
            <a:r>
              <a:rPr lang="en-GB" dirty="0">
                <a:latin typeface="Maiandra GD" panose="020E0502030308020204" pitchFamily="34" charset="0"/>
              </a:rPr>
              <a:t>Engaged</a:t>
            </a:r>
          </a:p>
          <a:p>
            <a:r>
              <a:rPr lang="en-GB" dirty="0">
                <a:latin typeface="Maiandra GD" panose="020E0502030308020204" pitchFamily="34" charset="0"/>
              </a:rPr>
              <a:t>Welcoming to everyone</a:t>
            </a:r>
          </a:p>
          <a:p>
            <a:r>
              <a:rPr lang="en-GB" dirty="0">
                <a:latin typeface="Maiandra GD" panose="020E0502030308020204" pitchFamily="34" charset="0"/>
              </a:rPr>
              <a:t>Be considerate</a:t>
            </a:r>
          </a:p>
          <a:p>
            <a:r>
              <a:rPr lang="en-GB" dirty="0">
                <a:latin typeface="Maiandra GD" panose="020E0502030308020204" pitchFamily="34" charset="0"/>
              </a:rPr>
              <a:t>Unique</a:t>
            </a:r>
          </a:p>
          <a:p>
            <a:r>
              <a:rPr lang="en-GB" dirty="0">
                <a:latin typeface="Maiandra GD" panose="020E0502030308020204" pitchFamily="34" charset="0"/>
              </a:rPr>
              <a:t>Resilient</a:t>
            </a:r>
          </a:p>
          <a:p>
            <a:r>
              <a:rPr lang="en-GB" dirty="0">
                <a:latin typeface="Maiandra GD" panose="020E0502030308020204" pitchFamily="34" charset="0"/>
              </a:rPr>
              <a:t>Great achievers</a:t>
            </a:r>
          </a:p>
          <a:p>
            <a:r>
              <a:rPr lang="en-GB" dirty="0">
                <a:latin typeface="Maiandra GD" panose="020E0502030308020204" pitchFamily="34" charset="0"/>
              </a:rPr>
              <a:t>Happy and Healthy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330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fl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36" y="404664"/>
            <a:ext cx="43068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3"/>
          <p:cNvSpPr txBox="1">
            <a:spLocks noChangeArrowheads="1"/>
          </p:cNvSpPr>
          <p:nvPr/>
        </p:nvSpPr>
        <p:spPr bwMode="auto">
          <a:xfrm>
            <a:off x="292100" y="4630738"/>
            <a:ext cx="42799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JM" altLang="en-US" sz="2800">
                <a:latin typeface="Comic Sans MS" panose="030F0702030302020204" pitchFamily="66" charset="0"/>
              </a:rPr>
              <a:t>The British National Anthem is a song called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JM" altLang="en-US" sz="28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JM" altLang="en-US" sz="2800">
                <a:latin typeface="Comic Sans MS" panose="030F0702030302020204" pitchFamily="66" charset="0"/>
              </a:rPr>
              <a:t>'God Save The Queen‘.</a:t>
            </a:r>
            <a:endParaRPr lang="en-GB" altLang="en-US" sz="280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0" y="1231900"/>
            <a:ext cx="3540125" cy="48013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JM" dirty="0">
              <a:latin typeface="Comic Sans MS" pitchFamily="66" charset="0"/>
              <a:cs typeface="Aharoni" pitchFamily="2" charset="-79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JM" dirty="0">
                <a:latin typeface="Aharoni" pitchFamily="2" charset="-79"/>
                <a:cs typeface="Aharoni" pitchFamily="2" charset="-79"/>
              </a:rPr>
              <a:t>God save our gracious Queen! </a:t>
            </a:r>
            <a:br>
              <a:rPr lang="en-JM" dirty="0">
                <a:latin typeface="Aharoni" pitchFamily="2" charset="-79"/>
                <a:cs typeface="Aharoni" pitchFamily="2" charset="-79"/>
              </a:rPr>
            </a:br>
            <a:r>
              <a:rPr lang="en-JM" dirty="0">
                <a:latin typeface="Aharoni" pitchFamily="2" charset="-79"/>
                <a:cs typeface="Aharoni" pitchFamily="2" charset="-79"/>
              </a:rPr>
              <a:t>Long live our noble Queen! </a:t>
            </a:r>
            <a:br>
              <a:rPr lang="en-JM" dirty="0">
                <a:latin typeface="Aharoni" pitchFamily="2" charset="-79"/>
                <a:cs typeface="Aharoni" pitchFamily="2" charset="-79"/>
              </a:rPr>
            </a:br>
            <a:r>
              <a:rPr lang="en-JM" dirty="0">
                <a:latin typeface="Aharoni" pitchFamily="2" charset="-79"/>
                <a:cs typeface="Aharoni" pitchFamily="2" charset="-79"/>
              </a:rPr>
              <a:t>God save the Queen! </a:t>
            </a:r>
            <a:br>
              <a:rPr lang="en-JM" dirty="0">
                <a:latin typeface="Aharoni" pitchFamily="2" charset="-79"/>
                <a:cs typeface="Aharoni" pitchFamily="2" charset="-79"/>
              </a:rPr>
            </a:br>
            <a:r>
              <a:rPr lang="en-JM" dirty="0">
                <a:latin typeface="Aharoni" pitchFamily="2" charset="-79"/>
                <a:cs typeface="Aharoni" pitchFamily="2" charset="-79"/>
              </a:rPr>
              <a:t>Send her victorious, </a:t>
            </a:r>
            <a:br>
              <a:rPr lang="en-JM" dirty="0">
                <a:latin typeface="Aharoni" pitchFamily="2" charset="-79"/>
                <a:cs typeface="Aharoni" pitchFamily="2" charset="-79"/>
              </a:rPr>
            </a:br>
            <a:r>
              <a:rPr lang="en-JM" dirty="0">
                <a:latin typeface="Aharoni" pitchFamily="2" charset="-79"/>
                <a:cs typeface="Aharoni" pitchFamily="2" charset="-79"/>
              </a:rPr>
              <a:t>Happy and glorious, </a:t>
            </a:r>
            <a:br>
              <a:rPr lang="en-JM" dirty="0">
                <a:latin typeface="Aharoni" pitchFamily="2" charset="-79"/>
                <a:cs typeface="Aharoni" pitchFamily="2" charset="-79"/>
              </a:rPr>
            </a:br>
            <a:r>
              <a:rPr lang="en-JM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Long to reign over us, </a:t>
            </a:r>
            <a:r>
              <a:rPr lang="en-JM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/>
            </a:r>
            <a:br>
              <a:rPr lang="en-JM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</a:br>
            <a:r>
              <a:rPr lang="en-JM" dirty="0">
                <a:latin typeface="Aharoni" pitchFamily="2" charset="-79"/>
                <a:cs typeface="Aharoni" pitchFamily="2" charset="-79"/>
              </a:rPr>
              <a:t>God save the Queen.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JM" dirty="0">
              <a:latin typeface="Aharoni" pitchFamily="2" charset="-79"/>
              <a:cs typeface="Aharoni" pitchFamily="2" charset="-79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JM" dirty="0">
                <a:latin typeface="Aharoni" pitchFamily="2" charset="-79"/>
                <a:cs typeface="Aharoni" pitchFamily="2" charset="-79"/>
              </a:rPr>
              <a:t>Thy choicest gifts in store </a:t>
            </a:r>
            <a:br>
              <a:rPr lang="en-JM" dirty="0">
                <a:latin typeface="Aharoni" pitchFamily="2" charset="-79"/>
                <a:cs typeface="Aharoni" pitchFamily="2" charset="-79"/>
              </a:rPr>
            </a:br>
            <a:r>
              <a:rPr lang="en-JM" dirty="0">
                <a:latin typeface="Aharoni" pitchFamily="2" charset="-79"/>
                <a:cs typeface="Aharoni" pitchFamily="2" charset="-79"/>
              </a:rPr>
              <a:t>On her be pleased to pour, </a:t>
            </a:r>
            <a:br>
              <a:rPr lang="en-JM" dirty="0">
                <a:latin typeface="Aharoni" pitchFamily="2" charset="-79"/>
                <a:cs typeface="Aharoni" pitchFamily="2" charset="-79"/>
              </a:rPr>
            </a:br>
            <a:r>
              <a:rPr lang="en-JM" dirty="0">
                <a:latin typeface="Aharoni" pitchFamily="2" charset="-79"/>
                <a:cs typeface="Aharoni" pitchFamily="2" charset="-79"/>
              </a:rPr>
              <a:t>Long may she reign. </a:t>
            </a:r>
            <a:br>
              <a:rPr lang="en-JM" dirty="0">
                <a:latin typeface="Aharoni" pitchFamily="2" charset="-79"/>
                <a:cs typeface="Aharoni" pitchFamily="2" charset="-79"/>
              </a:rPr>
            </a:br>
            <a:r>
              <a:rPr lang="en-JM" dirty="0">
                <a:latin typeface="Aharoni" pitchFamily="2" charset="-79"/>
                <a:cs typeface="Aharoni" pitchFamily="2" charset="-79"/>
              </a:rPr>
              <a:t>May she defend our laws, </a:t>
            </a:r>
            <a:br>
              <a:rPr lang="en-JM" dirty="0">
                <a:latin typeface="Aharoni" pitchFamily="2" charset="-79"/>
                <a:cs typeface="Aharoni" pitchFamily="2" charset="-79"/>
              </a:rPr>
            </a:br>
            <a:r>
              <a:rPr lang="en-JM" dirty="0">
                <a:latin typeface="Aharoni" pitchFamily="2" charset="-79"/>
                <a:cs typeface="Aharoni" pitchFamily="2" charset="-79"/>
              </a:rPr>
              <a:t>And ever give us cause, </a:t>
            </a:r>
            <a:br>
              <a:rPr lang="en-JM" dirty="0">
                <a:latin typeface="Aharoni" pitchFamily="2" charset="-79"/>
                <a:cs typeface="Aharoni" pitchFamily="2" charset="-79"/>
              </a:rPr>
            </a:br>
            <a:r>
              <a:rPr lang="en-JM" dirty="0">
                <a:latin typeface="Aharoni" pitchFamily="2" charset="-79"/>
                <a:cs typeface="Aharoni" pitchFamily="2" charset="-79"/>
              </a:rPr>
              <a:t>To sing with heart and voice, </a:t>
            </a:r>
            <a:br>
              <a:rPr lang="en-JM" dirty="0">
                <a:latin typeface="Aharoni" pitchFamily="2" charset="-79"/>
                <a:cs typeface="Aharoni" pitchFamily="2" charset="-79"/>
              </a:rPr>
            </a:br>
            <a:r>
              <a:rPr lang="en-JM" dirty="0">
                <a:latin typeface="Aharoni" pitchFamily="2" charset="-79"/>
                <a:cs typeface="Aharoni" pitchFamily="2" charset="-79"/>
              </a:rPr>
              <a:t>God save the Queen.</a:t>
            </a:r>
            <a:br>
              <a:rPr lang="en-JM" dirty="0">
                <a:latin typeface="Aharoni" pitchFamily="2" charset="-79"/>
                <a:cs typeface="Aharoni" pitchFamily="2" charset="-79"/>
              </a:rPr>
            </a:br>
            <a:endParaRPr lang="en-JM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2067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18312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50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9600" dirty="0" smtClean="0"/>
              <a:t>Consideration</a:t>
            </a:r>
            <a:endParaRPr lang="en-GB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600" dirty="0" smtClean="0"/>
              <a:t>Our one school rule 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26423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1" y="286769"/>
            <a:ext cx="8606131" cy="645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8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>
              <a:latin typeface="Maiandra GD" panose="020E0502030308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92921"/>
            <a:ext cx="8229600" cy="1024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772816"/>
            <a:ext cx="3816427" cy="37249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2934016"/>
            <a:ext cx="4114800" cy="34037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55976" y="1772816"/>
            <a:ext cx="4330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On 6th February 1952 </a:t>
            </a:r>
          </a:p>
          <a:p>
            <a:r>
              <a:rPr lang="en-GB"/>
              <a:t>Princess Elizabeth became Queen Elizabeth 11.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499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Snagit_PPTC4F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1225550"/>
            <a:ext cx="4454525" cy="529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0" y="385763"/>
            <a:ext cx="9144000" cy="4619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latin typeface="Comic Sans MS" panose="030F0702030302020204" pitchFamily="66" charset="0"/>
              </a:rPr>
              <a:t>Princess Elizabeth was born on 21</a:t>
            </a:r>
            <a:r>
              <a:rPr lang="en-GB" altLang="en-US" sz="2400" b="1" baseline="30000">
                <a:latin typeface="Comic Sans MS" panose="030F0702030302020204" pitchFamily="66" charset="0"/>
              </a:rPr>
              <a:t>st</a:t>
            </a:r>
            <a:r>
              <a:rPr lang="en-GB" altLang="en-US" sz="2400" b="1">
                <a:latin typeface="Comic Sans MS" panose="030F0702030302020204" pitchFamily="66" charset="0"/>
              </a:rPr>
              <a:t> April, 1926 in London.</a:t>
            </a:r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5357813" y="5197475"/>
            <a:ext cx="3363912" cy="12001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latin typeface="Comic Sans MS" panose="030F0702030302020204" pitchFamily="66" charset="0"/>
              </a:rPr>
              <a:t>Elizabeth’s father would later become King George V1.</a:t>
            </a:r>
          </a:p>
        </p:txBody>
      </p:sp>
      <p:pic>
        <p:nvPicPr>
          <p:cNvPr id="4101" name="Snagit_PPT31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1225550"/>
            <a:ext cx="3363912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56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/>
          <p:cNvSpPr txBox="1">
            <a:spLocks noChangeArrowheads="1"/>
          </p:cNvSpPr>
          <p:nvPr/>
        </p:nvSpPr>
        <p:spPr bwMode="auto">
          <a:xfrm>
            <a:off x="0" y="385763"/>
            <a:ext cx="9144000" cy="12001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latin typeface="Comic Sans MS" panose="030F0702030302020204" pitchFamily="66" charset="0"/>
              </a:rPr>
              <a:t>Princess Elizabeth enjoyed a carefree childhood and in 1936, when she was ten, her father was crowned King George V1 and she knew that one day she would be Queen.</a:t>
            </a:r>
          </a:p>
        </p:txBody>
      </p:sp>
      <p:pic>
        <p:nvPicPr>
          <p:cNvPr id="7171" name="Snagit_PPTF9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1806575"/>
            <a:ext cx="6864350" cy="493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24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0" y="385763"/>
            <a:ext cx="9144000" cy="12001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latin typeface="Comic Sans MS" panose="030F0702030302020204" pitchFamily="66" charset="0"/>
              </a:rPr>
              <a:t>In 1939 World War 11 broke out and in 1945 Princess Elizabeth joined the Auxiliary Territorial Service (ATS) as a volunteer. </a:t>
            </a:r>
          </a:p>
        </p:txBody>
      </p:sp>
      <p:pic>
        <p:nvPicPr>
          <p:cNvPr id="9219" name="Snagit_PPT789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38" y="1798638"/>
            <a:ext cx="6700837" cy="495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59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Snagit_PPT45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1579563"/>
            <a:ext cx="3773488" cy="527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1"/>
          <p:cNvSpPr txBox="1">
            <a:spLocks noChangeArrowheads="1"/>
          </p:cNvSpPr>
          <p:nvPr/>
        </p:nvSpPr>
        <p:spPr bwMode="auto">
          <a:xfrm>
            <a:off x="0" y="269875"/>
            <a:ext cx="9144000" cy="11080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200" b="1">
                <a:latin typeface="Comic Sans MS" panose="030F0702030302020204" pitchFamily="66" charset="0"/>
              </a:rPr>
              <a:t>Princess Elizabeth visited South Africa, on 21</a:t>
            </a:r>
            <a:r>
              <a:rPr lang="en-GB" altLang="en-US" sz="2200" b="1" baseline="30000">
                <a:latin typeface="Comic Sans MS" panose="030F0702030302020204" pitchFamily="66" charset="0"/>
              </a:rPr>
              <a:t>st</a:t>
            </a:r>
            <a:r>
              <a:rPr lang="en-GB" altLang="en-US" sz="2200" b="1">
                <a:latin typeface="Comic Sans MS" panose="030F0702030302020204" pitchFamily="66" charset="0"/>
              </a:rPr>
              <a:t> April, 1947, on her 21</a:t>
            </a:r>
            <a:r>
              <a:rPr lang="en-GB" altLang="en-US" sz="2200" b="1" baseline="30000">
                <a:latin typeface="Comic Sans MS" panose="030F0702030302020204" pitchFamily="66" charset="0"/>
              </a:rPr>
              <a:t>st</a:t>
            </a:r>
            <a:r>
              <a:rPr lang="en-GB" altLang="en-US" sz="2200" b="1">
                <a:latin typeface="Comic Sans MS" panose="030F0702030302020204" pitchFamily="66" charset="0"/>
              </a:rPr>
              <a:t> birthday. In the same year she became engaged and married to Prince Philip of Greece. </a:t>
            </a:r>
          </a:p>
        </p:txBody>
      </p:sp>
      <p:pic>
        <p:nvPicPr>
          <p:cNvPr id="10244" name="Snagit_PPT9A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681163"/>
            <a:ext cx="4662488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Snagit_PPTA9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3621">
            <a:off x="1173163" y="4067175"/>
            <a:ext cx="35941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08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552</Words>
  <Application>Microsoft Office PowerPoint</Application>
  <PresentationFormat>On-screen Show (4:3)</PresentationFormat>
  <Paragraphs>56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Aharoni</vt:lpstr>
      <vt:lpstr>Arial</vt:lpstr>
      <vt:lpstr>Berlin Sans FB</vt:lpstr>
      <vt:lpstr>Berlin Sans FB Demi</vt:lpstr>
      <vt:lpstr>Calibri</vt:lpstr>
      <vt:lpstr>Comic Sans MS</vt:lpstr>
      <vt:lpstr>Maiandra GD</vt:lpstr>
      <vt:lpstr>Times New Roman</vt:lpstr>
      <vt:lpstr>Office Theme</vt:lpstr>
      <vt:lpstr>Newburgh Primary School</vt:lpstr>
      <vt:lpstr>Newburgh Primary School Values</vt:lpstr>
      <vt:lpstr>Consideration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Queen and Prince Philip had four children, Prince Charles, Princess Anne, Prince Andrew and Prince Edward.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Warwickshire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New Year!</dc:title>
  <dc:creator>AuthorisedUser</dc:creator>
  <cp:lastModifiedBy>J Simpkins NPS</cp:lastModifiedBy>
  <cp:revision>100</cp:revision>
  <dcterms:created xsi:type="dcterms:W3CDTF">2019-01-02T10:08:22Z</dcterms:created>
  <dcterms:modified xsi:type="dcterms:W3CDTF">2021-04-17T16:45:06Z</dcterms:modified>
</cp:coreProperties>
</file>