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6"/>
  </p:notesMasterIdLst>
  <p:sldIdLst>
    <p:sldId id="281" r:id="rId3"/>
    <p:sldId id="282" r:id="rId4"/>
    <p:sldId id="256"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9" r:id="rId19"/>
    <p:sldId id="273" r:id="rId20"/>
    <p:sldId id="280" r:id="rId21"/>
    <p:sldId id="274" r:id="rId22"/>
    <p:sldId id="275" r:id="rId23"/>
    <p:sldId id="276" r:id="rId24"/>
    <p:sldId id="278"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Century Gothic" panose="020B0502020202020204" pitchFamily="34" charset="0"/>
      <p:regular r:id="rId31"/>
      <p:bold r:id="rId32"/>
      <p:italic r:id="rId33"/>
      <p:boldItalic r:id="rId34"/>
    </p:embeddedFont>
    <p:embeddedFont>
      <p:font typeface="Maiandra GD" panose="020E0502030308020204" pitchFamily="34" charset="0"/>
      <p:regular r:id="rId35"/>
    </p:embeddedFont>
    <p:embeddedFont>
      <p:font typeface="Questrial" panose="020B0604020202020204" charset="0"/>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17">
          <p15:clr>
            <a:srgbClr val="A4A3A4"/>
          </p15:clr>
        </p15:guide>
        <p15:guide id="2" orient="horz" pos="2184">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2exkc5D3kSMmXS00btp8qesb1r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824259D-CDAB-402F-B238-34975CC2B707}">
  <a:tblStyle styleId="{0824259D-CDAB-402F-B238-34975CC2B70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39"/>
    <p:restoredTop sz="73279" autoAdjust="0"/>
  </p:normalViewPr>
  <p:slideViewPr>
    <p:cSldViewPr snapToGrid="0">
      <p:cViewPr varScale="1">
        <p:scale>
          <a:sx n="84" d="100"/>
          <a:sy n="84" d="100"/>
        </p:scale>
        <p:origin x="1782" y="84"/>
      </p:cViewPr>
      <p:guideLst>
        <p:guide pos="3817"/>
        <p:guide orient="horz" pos="21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font" Target="fonts/font8.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1pPr>
            <a:lvl2pPr marL="914400" marR="0" lvl="1" indent="-228600" algn="l"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2pPr>
            <a:lvl3pPr marL="1371600" marR="0" lvl="2" indent="-228600" algn="l"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3pPr>
            <a:lvl4pPr marL="1828800" marR="0" lvl="3" indent="-228600" algn="l"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4pPr>
            <a:lvl5pPr marL="2286000" marR="0" lvl="4" indent="-228600" algn="l"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entury Gothic"/>
                <a:ea typeface="Century Gothic"/>
                <a:cs typeface="Century Gothic"/>
                <a:sym typeface="Century Gothic"/>
              </a:rPr>
              <a:t>‹#›</a:t>
            </a:fld>
            <a:endParaRPr sz="1200" b="0" i="0" u="none" strike="noStrike" cap="none">
              <a:solidFill>
                <a:schemeClr val="dk1"/>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nhs.uk/change4life/food-fact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getset.co.uk/resources/travel-to-tokyo/tokyo-ten"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mind.org.uk/media/4220803/five-ways-to-wellbeing_poster.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 name="Google Shape;8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entury Gothic"/>
              <a:buNone/>
            </a:pPr>
            <a:r>
              <a:rPr lang="en-GB" b="1"/>
              <a:t>HAPPINESS ACTIONS IN JAPAN – examples/activity</a:t>
            </a:r>
            <a:endParaRPr/>
          </a:p>
          <a:p>
            <a:pPr marL="171450" lvl="0" indent="-171450" algn="l" rtl="0">
              <a:lnSpc>
                <a:spcPct val="100000"/>
              </a:lnSpc>
              <a:spcBef>
                <a:spcPts val="0"/>
              </a:spcBef>
              <a:spcAft>
                <a:spcPts val="0"/>
              </a:spcAft>
              <a:buClr>
                <a:schemeClr val="dk1"/>
              </a:buClr>
              <a:buSzPts val="1200"/>
              <a:buFont typeface="Arial"/>
              <a:buChar char="•"/>
            </a:pPr>
            <a:r>
              <a:rPr lang="en-GB" b="0"/>
              <a:t>EITHER share each of the Japanese examples if there’s time OR select the one that suits your pupils/links to an </a:t>
            </a:r>
            <a:r>
              <a:rPr lang="en-GB" sz="1200">
                <a:solidFill>
                  <a:srgbClr val="103A5D"/>
                </a:solidFill>
                <a:latin typeface="Century Gothic"/>
                <a:ea typeface="Century Gothic"/>
                <a:cs typeface="Century Gothic"/>
                <a:sym typeface="Century Gothic"/>
              </a:rPr>
              <a:t>Active Challenge </a:t>
            </a:r>
            <a:r>
              <a:rPr lang="en-GB" b="0"/>
              <a:t>they might do after the session.</a:t>
            </a:r>
            <a:endParaRPr/>
          </a:p>
          <a:p>
            <a:pPr marL="171450" lvl="0" indent="-171450" algn="l" rtl="0">
              <a:lnSpc>
                <a:spcPct val="100000"/>
              </a:lnSpc>
              <a:spcBef>
                <a:spcPts val="0"/>
              </a:spcBef>
              <a:spcAft>
                <a:spcPts val="0"/>
              </a:spcAft>
              <a:buClr>
                <a:schemeClr val="dk1"/>
              </a:buClr>
              <a:buSzPts val="1200"/>
              <a:buFont typeface="Arial"/>
              <a:buChar char="•"/>
            </a:pPr>
            <a:r>
              <a:rPr lang="en-GB" b="0"/>
              <a:t>After describing each example, ask pupils to suggest which of the happiness actions are involved in that example.</a:t>
            </a:r>
            <a:endParaRPr/>
          </a:p>
          <a:p>
            <a:pPr marL="171450" lvl="0" indent="-171450" algn="l" rtl="0">
              <a:lnSpc>
                <a:spcPct val="100000"/>
              </a:lnSpc>
              <a:spcBef>
                <a:spcPts val="0"/>
              </a:spcBef>
              <a:spcAft>
                <a:spcPts val="0"/>
              </a:spcAft>
              <a:buClr>
                <a:schemeClr val="dk1"/>
              </a:buClr>
              <a:buSzPts val="1200"/>
              <a:buFont typeface="Arial"/>
              <a:buChar char="•"/>
            </a:pPr>
            <a:r>
              <a:rPr lang="en-GB" b="0"/>
              <a:t>To create an active learning opportunity, call out the actions and ask pupils to jump up/stand/stretch if they think it is involved.</a:t>
            </a:r>
            <a:endParaRPr/>
          </a:p>
          <a:p>
            <a:pPr marL="171450" lvl="0" indent="-171450" algn="l" rtl="0">
              <a:lnSpc>
                <a:spcPct val="100000"/>
              </a:lnSpc>
              <a:spcBef>
                <a:spcPts val="0"/>
              </a:spcBef>
              <a:spcAft>
                <a:spcPts val="0"/>
              </a:spcAft>
              <a:buClr>
                <a:schemeClr val="dk1"/>
              </a:buClr>
              <a:buSzPts val="1200"/>
              <a:buFont typeface="Arial"/>
              <a:buChar char="•"/>
            </a:pPr>
            <a:r>
              <a:rPr lang="en-GB" b="0"/>
              <a:t>Ask pupils to justify their answers, e.g. how is that action being shown in the example?</a:t>
            </a:r>
            <a:endParaRPr/>
          </a:p>
          <a:p>
            <a:pPr marL="171450" lvl="0" indent="-171450" algn="l" rtl="0">
              <a:lnSpc>
                <a:spcPct val="100000"/>
              </a:lnSpc>
              <a:spcBef>
                <a:spcPts val="0"/>
              </a:spcBef>
              <a:spcAft>
                <a:spcPts val="0"/>
              </a:spcAft>
              <a:buClr>
                <a:schemeClr val="dk1"/>
              </a:buClr>
              <a:buSzPts val="1200"/>
              <a:buFont typeface="Arial"/>
              <a:buChar char="•"/>
            </a:pPr>
            <a:r>
              <a:rPr lang="en-GB" b="0"/>
              <a:t>O-Hanami answers could include:</a:t>
            </a:r>
            <a:endParaRPr/>
          </a:p>
          <a:p>
            <a:pPr marL="628650" lvl="1" indent="-171450" algn="l" rtl="0">
              <a:lnSpc>
                <a:spcPct val="100000"/>
              </a:lnSpc>
              <a:spcBef>
                <a:spcPts val="0"/>
              </a:spcBef>
              <a:spcAft>
                <a:spcPts val="0"/>
              </a:spcAft>
              <a:buClr>
                <a:schemeClr val="dk1"/>
              </a:buClr>
              <a:buSzPts val="1200"/>
              <a:buFont typeface="Arial"/>
              <a:buChar char="•"/>
            </a:pPr>
            <a:r>
              <a:rPr lang="en-GB" b="0"/>
              <a:t>Connect – people gather with friends, families and strangers; they connect with the trees and blossom.</a:t>
            </a:r>
            <a:endParaRPr/>
          </a:p>
          <a:p>
            <a:pPr marL="628650" lvl="1" indent="-171450" algn="l" rtl="0">
              <a:lnSpc>
                <a:spcPct val="100000"/>
              </a:lnSpc>
              <a:spcBef>
                <a:spcPts val="0"/>
              </a:spcBef>
              <a:spcAft>
                <a:spcPts val="0"/>
              </a:spcAft>
              <a:buClr>
                <a:schemeClr val="dk1"/>
              </a:buClr>
              <a:buSzPts val="1200"/>
              <a:buFont typeface="Arial"/>
              <a:buChar char="•"/>
            </a:pPr>
            <a:r>
              <a:rPr lang="en-GB" b="0"/>
              <a:t>Notice – the trees only blossom for a short period – and the petals are easily blown away – so people have to appreciate them at the time.</a:t>
            </a:r>
            <a:endParaRPr/>
          </a:p>
          <a:p>
            <a:pPr marL="628650" lvl="1" indent="-171450" algn="l" rtl="0">
              <a:lnSpc>
                <a:spcPct val="100000"/>
              </a:lnSpc>
              <a:spcBef>
                <a:spcPts val="0"/>
              </a:spcBef>
              <a:spcAft>
                <a:spcPts val="0"/>
              </a:spcAft>
              <a:buClr>
                <a:schemeClr val="dk1"/>
              </a:buClr>
              <a:buSzPts val="1200"/>
              <a:buFont typeface="Arial"/>
              <a:buChar char="•"/>
            </a:pPr>
            <a:r>
              <a:rPr lang="en-GB" b="0"/>
              <a:t>Move – as many of the trees are in parks, people will walk around to look at them.</a:t>
            </a:r>
            <a:endParaRPr/>
          </a:p>
          <a:p>
            <a:pPr marL="628650" lvl="1" indent="-171450" algn="l" rtl="0">
              <a:lnSpc>
                <a:spcPct val="100000"/>
              </a:lnSpc>
              <a:spcBef>
                <a:spcPts val="0"/>
              </a:spcBef>
              <a:spcAft>
                <a:spcPts val="0"/>
              </a:spcAft>
              <a:buClr>
                <a:schemeClr val="dk1"/>
              </a:buClr>
              <a:buSzPts val="1200"/>
              <a:buFont typeface="Arial"/>
              <a:buChar char="•"/>
            </a:pPr>
            <a:r>
              <a:rPr lang="en-GB" b="0"/>
              <a:t>Discover – young people learn to make the Sakura Mochi from their elders.</a:t>
            </a:r>
            <a:endParaRPr/>
          </a:p>
          <a:p>
            <a:pPr marL="628650" lvl="1" indent="-171450" algn="l" rtl="0">
              <a:lnSpc>
                <a:spcPct val="100000"/>
              </a:lnSpc>
              <a:spcBef>
                <a:spcPts val="0"/>
              </a:spcBef>
              <a:spcAft>
                <a:spcPts val="0"/>
              </a:spcAft>
              <a:buClr>
                <a:schemeClr val="dk1"/>
              </a:buClr>
              <a:buSzPts val="1200"/>
              <a:buFont typeface="Arial"/>
              <a:buChar char="•"/>
            </a:pPr>
            <a:r>
              <a:rPr lang="en-GB" b="0"/>
              <a:t>Give – people bring gifts of food – usually homemade – to eat at the picnics.</a:t>
            </a:r>
            <a:endParaRPr/>
          </a:p>
          <a:p>
            <a:pPr marL="0" lvl="0" indent="0" algn="l" rtl="0">
              <a:lnSpc>
                <a:spcPct val="100000"/>
              </a:lnSpc>
              <a:spcBef>
                <a:spcPts val="0"/>
              </a:spcBef>
              <a:spcAft>
                <a:spcPts val="0"/>
              </a:spcAft>
              <a:buClr>
                <a:schemeClr val="dk1"/>
              </a:buClr>
              <a:buSzPts val="1200"/>
              <a:buFont typeface="Arial"/>
              <a:buNone/>
            </a:pPr>
            <a:r>
              <a:rPr lang="en-GB" b="1"/>
              <a:t>Challenge: </a:t>
            </a:r>
            <a:r>
              <a:rPr lang="en-GB" b="0"/>
              <a:t>sort pupils into groups and ask each group to discuss one example and feed back to the other pupils.</a:t>
            </a:r>
            <a:endParaRPr/>
          </a:p>
          <a:p>
            <a:pPr marL="0" lvl="0" indent="0" algn="l" rtl="0">
              <a:lnSpc>
                <a:spcPct val="100000"/>
              </a:lnSpc>
              <a:spcBef>
                <a:spcPts val="0"/>
              </a:spcBef>
              <a:spcAft>
                <a:spcPts val="0"/>
              </a:spcAft>
              <a:buClr>
                <a:schemeClr val="dk1"/>
              </a:buClr>
              <a:buSzPts val="1200"/>
              <a:buFont typeface="Arial"/>
              <a:buNone/>
            </a:pPr>
            <a:endParaRPr b="0"/>
          </a:p>
          <a:p>
            <a:pPr marL="0" lvl="0" indent="0" algn="l" rtl="0">
              <a:lnSpc>
                <a:spcPct val="100000"/>
              </a:lnSpc>
              <a:spcBef>
                <a:spcPts val="0"/>
              </a:spcBef>
              <a:spcAft>
                <a:spcPts val="0"/>
              </a:spcAft>
              <a:buClr>
                <a:schemeClr val="dk1"/>
              </a:buClr>
              <a:buSzPts val="1200"/>
              <a:buFont typeface="Arial"/>
              <a:buNone/>
            </a:pPr>
            <a:r>
              <a:rPr lang="en-GB" b="0"/>
              <a:t>N.B. The </a:t>
            </a:r>
            <a:r>
              <a:rPr lang="en-GB" sz="1200">
                <a:solidFill>
                  <a:srgbClr val="103A5D"/>
                </a:solidFill>
                <a:latin typeface="Century Gothic"/>
                <a:ea typeface="Century Gothic"/>
                <a:cs typeface="Century Gothic"/>
                <a:sym typeface="Century Gothic"/>
              </a:rPr>
              <a:t>Active Challenge </a:t>
            </a:r>
            <a:r>
              <a:rPr lang="en-GB" b="0"/>
              <a:t>(</a:t>
            </a:r>
            <a:r>
              <a:rPr lang="en-GB" sz="1200" b="0" i="0">
                <a:solidFill>
                  <a:schemeClr val="dk1"/>
                </a:solidFill>
                <a:latin typeface="Century Gothic"/>
                <a:ea typeface="Century Gothic"/>
                <a:cs typeface="Century Gothic"/>
                <a:sym typeface="Century Gothic"/>
              </a:rPr>
              <a:t>bring nature indoors</a:t>
            </a:r>
            <a:r>
              <a:rPr lang="en-GB" b="0"/>
              <a:t>) links to this example.</a:t>
            </a:r>
            <a:endParaRPr/>
          </a:p>
          <a:p>
            <a:pPr marL="0" marR="0" lvl="0" indent="0" algn="l" rtl="0">
              <a:lnSpc>
                <a:spcPct val="100000"/>
              </a:lnSpc>
              <a:spcBef>
                <a:spcPts val="0"/>
              </a:spcBef>
              <a:spcAft>
                <a:spcPts val="0"/>
              </a:spcAft>
              <a:buClr>
                <a:schemeClr val="dk1"/>
              </a:buClr>
              <a:buSzPts val="1200"/>
              <a:buFont typeface="Arial"/>
              <a:buNone/>
            </a:pPr>
            <a:r>
              <a:rPr lang="en-GB" b="0"/>
              <a:t>During the period of social distancing, this </a:t>
            </a:r>
            <a:r>
              <a:rPr lang="en-GB" sz="1200">
                <a:solidFill>
                  <a:srgbClr val="103A5D"/>
                </a:solidFill>
                <a:latin typeface="Century Gothic"/>
                <a:ea typeface="Century Gothic"/>
                <a:cs typeface="Century Gothic"/>
                <a:sym typeface="Century Gothic"/>
              </a:rPr>
              <a:t>Active Challenge </a:t>
            </a:r>
            <a:r>
              <a:rPr lang="en-GB" b="0"/>
              <a:t>has been adapted to encourage the children to bring the outdoors in. If you share this example, please explain this is what Japanese people usually do in spring but, during the Coronavirus pandemic, they will watch the cherry blossom through the window or look at photos of last year’s trees.  </a:t>
            </a:r>
            <a:endParaRPr/>
          </a:p>
          <a:p>
            <a:pPr marL="0" lvl="0" indent="0" algn="l" rtl="0">
              <a:lnSpc>
                <a:spcPct val="100000"/>
              </a:lnSpc>
              <a:spcBef>
                <a:spcPts val="0"/>
              </a:spcBef>
              <a:spcAft>
                <a:spcPts val="0"/>
              </a:spcAft>
              <a:buClr>
                <a:schemeClr val="dk1"/>
              </a:buClr>
              <a:buSzPts val="1400"/>
              <a:buFont typeface="Century Gothic"/>
              <a:buNone/>
            </a:pPr>
            <a:endParaRPr/>
          </a:p>
        </p:txBody>
      </p:sp>
      <p:sp>
        <p:nvSpPr>
          <p:cNvPr id="302" name="Google Shape;30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entury Gothic"/>
              <a:buNone/>
            </a:pPr>
            <a:r>
              <a:rPr lang="en-GB" b="1" dirty="0"/>
              <a:t>HAPPINESS ACTIONS IN JAPAN – examples/activity</a:t>
            </a:r>
            <a:endParaRPr dirty="0"/>
          </a:p>
          <a:p>
            <a:pPr marL="171450" lvl="0" indent="-171450" algn="l" rtl="0">
              <a:lnSpc>
                <a:spcPct val="100000"/>
              </a:lnSpc>
              <a:spcBef>
                <a:spcPts val="0"/>
              </a:spcBef>
              <a:spcAft>
                <a:spcPts val="0"/>
              </a:spcAft>
              <a:buClr>
                <a:schemeClr val="dk1"/>
              </a:buClr>
              <a:buSzPts val="1200"/>
              <a:buFont typeface="Arial"/>
              <a:buChar char="•"/>
            </a:pPr>
            <a:r>
              <a:rPr lang="en-GB" b="0" dirty="0"/>
              <a:t>EITHER share each of the Japanese examples if there’s time OR select the one that suits your pupils/links to an </a:t>
            </a:r>
            <a:r>
              <a:rPr lang="en-GB" sz="1200" dirty="0">
                <a:solidFill>
                  <a:srgbClr val="103A5D"/>
                </a:solidFill>
                <a:latin typeface="Century Gothic"/>
                <a:ea typeface="Century Gothic"/>
                <a:cs typeface="Century Gothic"/>
                <a:sym typeface="Century Gothic"/>
              </a:rPr>
              <a:t>Active Challenge </a:t>
            </a:r>
            <a:r>
              <a:rPr lang="en-GB" b="0" dirty="0"/>
              <a:t>they might do after the session.</a:t>
            </a:r>
            <a:endParaRPr dirty="0"/>
          </a:p>
          <a:p>
            <a:pPr marL="171450" lvl="0" indent="-171450" algn="l" rtl="0">
              <a:lnSpc>
                <a:spcPct val="100000"/>
              </a:lnSpc>
              <a:spcBef>
                <a:spcPts val="0"/>
              </a:spcBef>
              <a:spcAft>
                <a:spcPts val="0"/>
              </a:spcAft>
              <a:buClr>
                <a:schemeClr val="dk1"/>
              </a:buClr>
              <a:buSzPts val="1200"/>
              <a:buFont typeface="Arial"/>
              <a:buChar char="•"/>
            </a:pPr>
            <a:r>
              <a:rPr lang="en-GB" b="0" dirty="0"/>
              <a:t>After describing each example, ask pupils to suggest which of the happiness actions are involved in that example.</a:t>
            </a:r>
            <a:endParaRPr dirty="0"/>
          </a:p>
          <a:p>
            <a:pPr marL="171450" lvl="0" indent="-171450" algn="l" rtl="0">
              <a:lnSpc>
                <a:spcPct val="100000"/>
              </a:lnSpc>
              <a:spcBef>
                <a:spcPts val="0"/>
              </a:spcBef>
              <a:spcAft>
                <a:spcPts val="0"/>
              </a:spcAft>
              <a:buClr>
                <a:schemeClr val="dk1"/>
              </a:buClr>
              <a:buSzPts val="1200"/>
              <a:buFont typeface="Arial"/>
              <a:buChar char="•"/>
            </a:pPr>
            <a:r>
              <a:rPr lang="en-GB" b="0" dirty="0"/>
              <a:t>To create an active learning opportunity, call out the actions and ask pupils to jump up/stand/stretch if they think it is involved.</a:t>
            </a:r>
            <a:endParaRPr dirty="0"/>
          </a:p>
          <a:p>
            <a:pPr marL="171450" lvl="0" indent="-171450" algn="l" rtl="0">
              <a:lnSpc>
                <a:spcPct val="100000"/>
              </a:lnSpc>
              <a:spcBef>
                <a:spcPts val="0"/>
              </a:spcBef>
              <a:spcAft>
                <a:spcPts val="0"/>
              </a:spcAft>
              <a:buClr>
                <a:schemeClr val="dk1"/>
              </a:buClr>
              <a:buSzPts val="1200"/>
              <a:buFont typeface="Arial"/>
              <a:buChar char="•"/>
            </a:pPr>
            <a:r>
              <a:rPr lang="en-GB" b="0" dirty="0"/>
              <a:t>Ask pupils to justify their answers, e.g. how is that action being shown in the example?</a:t>
            </a:r>
            <a:endParaRPr dirty="0"/>
          </a:p>
          <a:p>
            <a:pPr marL="171450" lvl="0" indent="-171450" algn="l" rtl="0">
              <a:lnSpc>
                <a:spcPct val="100000"/>
              </a:lnSpc>
              <a:spcBef>
                <a:spcPts val="0"/>
              </a:spcBef>
              <a:spcAft>
                <a:spcPts val="0"/>
              </a:spcAft>
              <a:buClr>
                <a:schemeClr val="dk1"/>
              </a:buClr>
              <a:buSzPts val="1200"/>
              <a:buFont typeface="Arial"/>
              <a:buChar char="•"/>
            </a:pPr>
            <a:r>
              <a:rPr lang="en-GB" b="0" dirty="0" err="1"/>
              <a:t>Keirō</a:t>
            </a:r>
            <a:r>
              <a:rPr lang="en-GB" b="0" dirty="0"/>
              <a:t>-no-Hi answers could include:</a:t>
            </a:r>
            <a:endParaRPr dirty="0"/>
          </a:p>
          <a:p>
            <a:pPr marL="628650" lvl="1" indent="-171450" algn="l" rtl="0">
              <a:lnSpc>
                <a:spcPct val="100000"/>
              </a:lnSpc>
              <a:spcBef>
                <a:spcPts val="0"/>
              </a:spcBef>
              <a:spcAft>
                <a:spcPts val="0"/>
              </a:spcAft>
              <a:buClr>
                <a:schemeClr val="dk1"/>
              </a:buClr>
              <a:buSzPts val="1200"/>
              <a:buFont typeface="Arial"/>
              <a:buChar char="•"/>
            </a:pPr>
            <a:r>
              <a:rPr lang="en-GB" b="0" dirty="0"/>
              <a:t>Connect – young and older people are connected with each other through events.</a:t>
            </a:r>
            <a:endParaRPr dirty="0"/>
          </a:p>
          <a:p>
            <a:pPr marL="628650" lvl="1" indent="-171450" algn="l" rtl="0">
              <a:lnSpc>
                <a:spcPct val="100000"/>
              </a:lnSpc>
              <a:spcBef>
                <a:spcPts val="0"/>
              </a:spcBef>
              <a:spcAft>
                <a:spcPts val="0"/>
              </a:spcAft>
              <a:buClr>
                <a:schemeClr val="dk1"/>
              </a:buClr>
              <a:buSzPts val="1200"/>
              <a:buFont typeface="Arial"/>
              <a:buChar char="•"/>
            </a:pPr>
            <a:r>
              <a:rPr lang="en-GB" b="0" dirty="0"/>
              <a:t>Notice – young people in Japan make time for and appreciate older people for their wisdom.</a:t>
            </a:r>
            <a:endParaRPr dirty="0"/>
          </a:p>
          <a:p>
            <a:pPr marL="628650" lvl="1" indent="-171450" algn="l" rtl="0">
              <a:lnSpc>
                <a:spcPct val="100000"/>
              </a:lnSpc>
              <a:spcBef>
                <a:spcPts val="0"/>
              </a:spcBef>
              <a:spcAft>
                <a:spcPts val="0"/>
              </a:spcAft>
              <a:buClr>
                <a:schemeClr val="dk1"/>
              </a:buClr>
              <a:buSzPts val="1200"/>
              <a:buFont typeface="Arial"/>
              <a:buChar char="•"/>
            </a:pPr>
            <a:r>
              <a:rPr lang="en-GB" b="0" dirty="0"/>
              <a:t>Move – a high number of older people in Japan are still very active; they take part in the fitness displays and events.</a:t>
            </a:r>
            <a:endParaRPr dirty="0"/>
          </a:p>
          <a:p>
            <a:pPr marL="628650" lvl="1" indent="-171450" algn="l" rtl="0">
              <a:lnSpc>
                <a:spcPct val="100000"/>
              </a:lnSpc>
              <a:spcBef>
                <a:spcPts val="0"/>
              </a:spcBef>
              <a:spcAft>
                <a:spcPts val="0"/>
              </a:spcAft>
              <a:buClr>
                <a:schemeClr val="dk1"/>
              </a:buClr>
              <a:buSzPts val="1200"/>
              <a:buFont typeface="Arial"/>
              <a:buChar char="•"/>
            </a:pPr>
            <a:r>
              <a:rPr lang="en-GB" b="0" dirty="0"/>
              <a:t>Discover – young and older people learn new skills and activities from each other.</a:t>
            </a:r>
            <a:endParaRPr dirty="0"/>
          </a:p>
          <a:p>
            <a:pPr marL="628650" lvl="1" indent="-171450" algn="l" rtl="0">
              <a:lnSpc>
                <a:spcPct val="100000"/>
              </a:lnSpc>
              <a:spcBef>
                <a:spcPts val="0"/>
              </a:spcBef>
              <a:spcAft>
                <a:spcPts val="0"/>
              </a:spcAft>
              <a:buClr>
                <a:schemeClr val="dk1"/>
              </a:buClr>
              <a:buSzPts val="1200"/>
              <a:buFont typeface="Arial"/>
              <a:buChar char="•"/>
            </a:pPr>
            <a:r>
              <a:rPr lang="en-GB" b="0" dirty="0"/>
              <a:t>Give – younger people put on activities and performances for older people.</a:t>
            </a:r>
            <a:endParaRPr dirty="0"/>
          </a:p>
          <a:p>
            <a:pPr marL="0" lvl="0" indent="0" algn="l" rtl="0">
              <a:lnSpc>
                <a:spcPct val="100000"/>
              </a:lnSpc>
              <a:spcBef>
                <a:spcPts val="0"/>
              </a:spcBef>
              <a:spcAft>
                <a:spcPts val="0"/>
              </a:spcAft>
              <a:buClr>
                <a:schemeClr val="dk1"/>
              </a:buClr>
              <a:buSzPts val="1200"/>
              <a:buFont typeface="Arial"/>
              <a:buNone/>
            </a:pPr>
            <a:r>
              <a:rPr lang="en-GB" b="1" dirty="0"/>
              <a:t>Challenge: </a:t>
            </a:r>
            <a:r>
              <a:rPr lang="en-GB" b="0" dirty="0"/>
              <a:t>sort pupils into groups and ask each group to discuss one example and feed back to the other pupils.</a:t>
            </a:r>
            <a:endParaRPr dirty="0"/>
          </a:p>
          <a:p>
            <a:pPr marL="0" lvl="0" indent="0" algn="l" rtl="0">
              <a:lnSpc>
                <a:spcPct val="100000"/>
              </a:lnSpc>
              <a:spcBef>
                <a:spcPts val="0"/>
              </a:spcBef>
              <a:spcAft>
                <a:spcPts val="0"/>
              </a:spcAft>
              <a:buClr>
                <a:schemeClr val="dk1"/>
              </a:buClr>
              <a:buSzPts val="1200"/>
              <a:buFont typeface="Arial"/>
              <a:buNone/>
            </a:pPr>
            <a:endParaRPr b="0" dirty="0"/>
          </a:p>
          <a:p>
            <a:pPr marL="0" lvl="0" indent="0" algn="l" rtl="0">
              <a:lnSpc>
                <a:spcPct val="100000"/>
              </a:lnSpc>
              <a:spcBef>
                <a:spcPts val="0"/>
              </a:spcBef>
              <a:spcAft>
                <a:spcPts val="0"/>
              </a:spcAft>
              <a:buClr>
                <a:schemeClr val="dk1"/>
              </a:buClr>
              <a:buSzPts val="1200"/>
              <a:buFont typeface="Arial"/>
              <a:buNone/>
            </a:pPr>
            <a:r>
              <a:rPr lang="en-GB" b="0" dirty="0"/>
              <a:t>N.B. The </a:t>
            </a:r>
            <a:r>
              <a:rPr lang="en-GB" sz="1200" dirty="0">
                <a:solidFill>
                  <a:srgbClr val="103A5D"/>
                </a:solidFill>
                <a:latin typeface="Century Gothic"/>
                <a:ea typeface="Century Gothic"/>
                <a:cs typeface="Century Gothic"/>
                <a:sym typeface="Century Gothic"/>
              </a:rPr>
              <a:t>Active Challenge </a:t>
            </a:r>
            <a:r>
              <a:rPr lang="en-GB" b="0" dirty="0"/>
              <a:t>(connect with older people) links to this example.</a:t>
            </a:r>
            <a:endParaRPr dirty="0"/>
          </a:p>
          <a:p>
            <a:pPr marL="0" marR="0" lvl="0" indent="0" algn="l" rtl="0">
              <a:lnSpc>
                <a:spcPct val="100000"/>
              </a:lnSpc>
              <a:spcBef>
                <a:spcPts val="0"/>
              </a:spcBef>
              <a:spcAft>
                <a:spcPts val="0"/>
              </a:spcAft>
              <a:buClr>
                <a:schemeClr val="dk1"/>
              </a:buClr>
              <a:buSzPts val="1200"/>
              <a:buFont typeface="Arial"/>
              <a:buNone/>
            </a:pPr>
            <a:r>
              <a:rPr lang="en-GB" b="0" dirty="0"/>
              <a:t>During the period of social distancing, this </a:t>
            </a:r>
            <a:r>
              <a:rPr lang="en-GB" sz="1200" dirty="0">
                <a:solidFill>
                  <a:srgbClr val="103A5D"/>
                </a:solidFill>
                <a:latin typeface="Century Gothic"/>
                <a:ea typeface="Century Gothic"/>
                <a:cs typeface="Century Gothic"/>
                <a:sym typeface="Century Gothic"/>
              </a:rPr>
              <a:t>Active Challenge </a:t>
            </a:r>
            <a:r>
              <a:rPr lang="en-GB" b="0" dirty="0"/>
              <a:t>has been adapted to encourage the children to connect with older people within their family and/or use other media to connect to those out</a:t>
            </a:r>
            <a:r>
              <a:rPr lang="en-GB" dirty="0"/>
              <a:t>side</a:t>
            </a:r>
            <a:r>
              <a:rPr lang="en-GB" b="0" dirty="0"/>
              <a:t> their home, e.g. phone call, screen calls (Skype, Zoom, FaceTime, etc.), messaging, email or post.</a:t>
            </a:r>
            <a:endParaRPr dirty="0"/>
          </a:p>
        </p:txBody>
      </p:sp>
      <p:sp>
        <p:nvSpPr>
          <p:cNvPr id="327" name="Google Shape;32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entury Gothic"/>
              <a:buNone/>
            </a:pPr>
            <a:r>
              <a:rPr lang="en-GB" b="1"/>
              <a:t>HAPPINESS ACTIONS IN JAPAN – examples/activity</a:t>
            </a:r>
            <a:endParaRPr/>
          </a:p>
          <a:p>
            <a:pPr marL="171450" lvl="0" indent="-171450" algn="l" rtl="0">
              <a:lnSpc>
                <a:spcPct val="100000"/>
              </a:lnSpc>
              <a:spcBef>
                <a:spcPts val="0"/>
              </a:spcBef>
              <a:spcAft>
                <a:spcPts val="0"/>
              </a:spcAft>
              <a:buClr>
                <a:schemeClr val="dk1"/>
              </a:buClr>
              <a:buSzPts val="1200"/>
              <a:buFont typeface="Arial"/>
              <a:buChar char="•"/>
            </a:pPr>
            <a:r>
              <a:rPr lang="en-GB" b="0"/>
              <a:t>EITHER share each of the Japanese examples if there’s time OR select the one that suits your pupils/links to an </a:t>
            </a:r>
            <a:r>
              <a:rPr lang="en-GB" sz="1200">
                <a:solidFill>
                  <a:srgbClr val="103A5D"/>
                </a:solidFill>
                <a:latin typeface="Century Gothic"/>
                <a:ea typeface="Century Gothic"/>
                <a:cs typeface="Century Gothic"/>
                <a:sym typeface="Century Gothic"/>
              </a:rPr>
              <a:t>Active Challenge </a:t>
            </a:r>
            <a:r>
              <a:rPr lang="en-GB" b="0"/>
              <a:t>they might do after the session.</a:t>
            </a:r>
            <a:endParaRPr/>
          </a:p>
          <a:p>
            <a:pPr marL="171450" lvl="0" indent="-171450" algn="l" rtl="0">
              <a:lnSpc>
                <a:spcPct val="100000"/>
              </a:lnSpc>
              <a:spcBef>
                <a:spcPts val="0"/>
              </a:spcBef>
              <a:spcAft>
                <a:spcPts val="0"/>
              </a:spcAft>
              <a:buClr>
                <a:schemeClr val="dk1"/>
              </a:buClr>
              <a:buSzPts val="1200"/>
              <a:buFont typeface="Arial"/>
              <a:buChar char="•"/>
            </a:pPr>
            <a:r>
              <a:rPr lang="en-GB" b="0"/>
              <a:t>After describing each example, ask pupils to suggest which of the happiness actions are involved in that example.</a:t>
            </a:r>
            <a:endParaRPr/>
          </a:p>
          <a:p>
            <a:pPr marL="171450" lvl="0" indent="-171450" algn="l" rtl="0">
              <a:lnSpc>
                <a:spcPct val="100000"/>
              </a:lnSpc>
              <a:spcBef>
                <a:spcPts val="0"/>
              </a:spcBef>
              <a:spcAft>
                <a:spcPts val="0"/>
              </a:spcAft>
              <a:buClr>
                <a:schemeClr val="dk1"/>
              </a:buClr>
              <a:buSzPts val="1200"/>
              <a:buFont typeface="Arial"/>
              <a:buChar char="•"/>
            </a:pPr>
            <a:r>
              <a:rPr lang="en-GB" b="0"/>
              <a:t>To create an active learning opportunity, call out the actions and ask pupils to jump up/stand/stretch if they think it is involved.</a:t>
            </a:r>
            <a:endParaRPr/>
          </a:p>
          <a:p>
            <a:pPr marL="171450" lvl="0" indent="-171450" algn="l" rtl="0">
              <a:lnSpc>
                <a:spcPct val="100000"/>
              </a:lnSpc>
              <a:spcBef>
                <a:spcPts val="0"/>
              </a:spcBef>
              <a:spcAft>
                <a:spcPts val="0"/>
              </a:spcAft>
              <a:buClr>
                <a:schemeClr val="dk1"/>
              </a:buClr>
              <a:buSzPts val="1200"/>
              <a:buFont typeface="Arial"/>
              <a:buChar char="•"/>
            </a:pPr>
            <a:r>
              <a:rPr lang="en-GB" b="0"/>
              <a:t>Ask pupils to justify their answers, e.g. how is that action being shown in the example?</a:t>
            </a:r>
            <a:endParaRPr/>
          </a:p>
          <a:p>
            <a:pPr marL="171450" lvl="0" indent="-171450" algn="l" rtl="0">
              <a:lnSpc>
                <a:spcPct val="100000"/>
              </a:lnSpc>
              <a:spcBef>
                <a:spcPts val="0"/>
              </a:spcBef>
              <a:spcAft>
                <a:spcPts val="0"/>
              </a:spcAft>
              <a:buClr>
                <a:schemeClr val="dk1"/>
              </a:buClr>
              <a:buSzPts val="1200"/>
              <a:buFont typeface="Arial"/>
              <a:buChar char="•"/>
            </a:pPr>
            <a:r>
              <a:rPr lang="en-GB" b="0"/>
              <a:t>Omoiyari answers could include:</a:t>
            </a:r>
            <a:endParaRPr/>
          </a:p>
          <a:p>
            <a:pPr marL="628650" lvl="1" indent="-171450" algn="l" rtl="0">
              <a:lnSpc>
                <a:spcPct val="100000"/>
              </a:lnSpc>
              <a:spcBef>
                <a:spcPts val="0"/>
              </a:spcBef>
              <a:spcAft>
                <a:spcPts val="0"/>
              </a:spcAft>
              <a:buClr>
                <a:schemeClr val="dk1"/>
              </a:buClr>
              <a:buSzPts val="1200"/>
              <a:buFont typeface="Arial"/>
              <a:buChar char="•"/>
            </a:pPr>
            <a:r>
              <a:rPr lang="en-GB" b="0"/>
              <a:t>Connect – people connect by being kind to and helping each other.</a:t>
            </a:r>
            <a:endParaRPr/>
          </a:p>
          <a:p>
            <a:pPr marL="628650" lvl="1" indent="-171450" algn="l" rtl="0">
              <a:lnSpc>
                <a:spcPct val="100000"/>
              </a:lnSpc>
              <a:spcBef>
                <a:spcPts val="0"/>
              </a:spcBef>
              <a:spcAft>
                <a:spcPts val="0"/>
              </a:spcAft>
              <a:buClr>
                <a:schemeClr val="dk1"/>
              </a:buClr>
              <a:buSzPts val="1200"/>
              <a:buFont typeface="Arial"/>
              <a:buChar char="•"/>
            </a:pPr>
            <a:r>
              <a:rPr lang="en-GB" b="0"/>
              <a:t>Notice – to anticipate someone’s needs you need to pay attention to them and to what is happening.</a:t>
            </a:r>
            <a:endParaRPr/>
          </a:p>
          <a:p>
            <a:pPr marL="628650" lvl="1" indent="-171450" algn="l" rtl="0">
              <a:lnSpc>
                <a:spcPct val="100000"/>
              </a:lnSpc>
              <a:spcBef>
                <a:spcPts val="0"/>
              </a:spcBef>
              <a:spcAft>
                <a:spcPts val="0"/>
              </a:spcAft>
              <a:buClr>
                <a:schemeClr val="dk1"/>
              </a:buClr>
              <a:buSzPts val="1200"/>
              <a:buFont typeface="Arial"/>
              <a:buChar char="•"/>
            </a:pPr>
            <a:r>
              <a:rPr lang="en-GB" b="0"/>
              <a:t>Move – helping others often includes doing physical tasks, such as cleaning.</a:t>
            </a:r>
            <a:endParaRPr/>
          </a:p>
          <a:p>
            <a:pPr marL="628650" lvl="1" indent="-171450" algn="l" rtl="0">
              <a:lnSpc>
                <a:spcPct val="100000"/>
              </a:lnSpc>
              <a:spcBef>
                <a:spcPts val="0"/>
              </a:spcBef>
              <a:spcAft>
                <a:spcPts val="0"/>
              </a:spcAft>
              <a:buClr>
                <a:schemeClr val="dk1"/>
              </a:buClr>
              <a:buSzPts val="1200"/>
              <a:buFont typeface="Arial"/>
              <a:buChar char="•"/>
            </a:pPr>
            <a:r>
              <a:rPr lang="en-GB" b="0"/>
              <a:t>Discover – to be helpful, you may need to learn new skills or try new activities.</a:t>
            </a:r>
            <a:endParaRPr/>
          </a:p>
          <a:p>
            <a:pPr marL="628650" lvl="1" indent="-171450" algn="l" rtl="0">
              <a:lnSpc>
                <a:spcPct val="100000"/>
              </a:lnSpc>
              <a:spcBef>
                <a:spcPts val="0"/>
              </a:spcBef>
              <a:spcAft>
                <a:spcPts val="0"/>
              </a:spcAft>
              <a:buClr>
                <a:schemeClr val="dk1"/>
              </a:buClr>
              <a:buSzPts val="1200"/>
              <a:buFont typeface="Arial"/>
              <a:buChar char="•"/>
            </a:pPr>
            <a:r>
              <a:rPr lang="en-GB" b="0"/>
              <a:t>Give – giving is not about money or stuff: being kind and helping others means giving time, energy and ideas.</a:t>
            </a:r>
            <a:endParaRPr/>
          </a:p>
          <a:p>
            <a:pPr marL="0" lvl="0" indent="0" algn="l" rtl="0">
              <a:lnSpc>
                <a:spcPct val="100000"/>
              </a:lnSpc>
              <a:spcBef>
                <a:spcPts val="0"/>
              </a:spcBef>
              <a:spcAft>
                <a:spcPts val="0"/>
              </a:spcAft>
              <a:buClr>
                <a:schemeClr val="dk1"/>
              </a:buClr>
              <a:buSzPts val="1200"/>
              <a:buFont typeface="Arial"/>
              <a:buNone/>
            </a:pPr>
            <a:r>
              <a:rPr lang="en-GB" b="1"/>
              <a:t>Challenge: </a:t>
            </a:r>
            <a:r>
              <a:rPr lang="en-GB" b="0"/>
              <a:t>sort pupils into groups and ask each group to discuss one example and feed back to the other pupils.</a:t>
            </a:r>
            <a:endParaRPr/>
          </a:p>
          <a:p>
            <a:pPr marL="0" lvl="0" indent="0" algn="l" rtl="0">
              <a:lnSpc>
                <a:spcPct val="100000"/>
              </a:lnSpc>
              <a:spcBef>
                <a:spcPts val="0"/>
              </a:spcBef>
              <a:spcAft>
                <a:spcPts val="0"/>
              </a:spcAft>
              <a:buClr>
                <a:schemeClr val="dk1"/>
              </a:buClr>
              <a:buSzPts val="1200"/>
              <a:buFont typeface="Arial"/>
              <a:buNone/>
            </a:pPr>
            <a:endParaRPr b="0"/>
          </a:p>
          <a:p>
            <a:pPr marL="0" lvl="0" indent="0" algn="l" rtl="0">
              <a:lnSpc>
                <a:spcPct val="100000"/>
              </a:lnSpc>
              <a:spcBef>
                <a:spcPts val="0"/>
              </a:spcBef>
              <a:spcAft>
                <a:spcPts val="0"/>
              </a:spcAft>
              <a:buClr>
                <a:schemeClr val="dk1"/>
              </a:buClr>
              <a:buSzPts val="1200"/>
              <a:buFont typeface="Arial"/>
              <a:buNone/>
            </a:pPr>
            <a:r>
              <a:rPr lang="en-GB" b="0"/>
              <a:t>N.B. The </a:t>
            </a:r>
            <a:r>
              <a:rPr lang="en-GB" sz="1200">
                <a:solidFill>
                  <a:srgbClr val="103A5D"/>
                </a:solidFill>
                <a:latin typeface="Century Gothic"/>
                <a:ea typeface="Century Gothic"/>
                <a:cs typeface="Century Gothic"/>
                <a:sym typeface="Century Gothic"/>
              </a:rPr>
              <a:t>Active Challenge </a:t>
            </a:r>
            <a:r>
              <a:rPr lang="en-GB" b="0"/>
              <a:t>(kindness) links to this example.</a:t>
            </a:r>
            <a:endParaRPr/>
          </a:p>
          <a:p>
            <a:pPr marL="0" marR="0" lvl="0" indent="0" algn="l" rtl="0">
              <a:lnSpc>
                <a:spcPct val="100000"/>
              </a:lnSpc>
              <a:spcBef>
                <a:spcPts val="0"/>
              </a:spcBef>
              <a:spcAft>
                <a:spcPts val="0"/>
              </a:spcAft>
              <a:buClr>
                <a:schemeClr val="dk1"/>
              </a:buClr>
              <a:buSzPts val="1200"/>
              <a:buFont typeface="Arial"/>
              <a:buNone/>
            </a:pPr>
            <a:r>
              <a:rPr lang="en-GB" b="0"/>
              <a:t>During the period of social distancing, this </a:t>
            </a:r>
            <a:r>
              <a:rPr lang="en-GB" sz="1200">
                <a:solidFill>
                  <a:srgbClr val="103A5D"/>
                </a:solidFill>
                <a:latin typeface="Century Gothic"/>
                <a:ea typeface="Century Gothic"/>
                <a:cs typeface="Century Gothic"/>
                <a:sym typeface="Century Gothic"/>
              </a:rPr>
              <a:t>Active Challenge </a:t>
            </a:r>
            <a:r>
              <a:rPr lang="en-GB" b="0"/>
              <a:t>has been adapted to encourage the children to be kind to and help others at home or use other media to support others out</a:t>
            </a:r>
            <a:r>
              <a:rPr lang="en-GB"/>
              <a:t>side</a:t>
            </a:r>
            <a:r>
              <a:rPr lang="en-GB" b="0"/>
              <a:t> their home. If pupils are at school, they can explore helping other pupils in school, in accordance with your social distancing guidance in school.</a:t>
            </a:r>
            <a:endParaRPr/>
          </a:p>
          <a:p>
            <a:pPr marL="0" lvl="0" indent="0" algn="l" rtl="0">
              <a:lnSpc>
                <a:spcPct val="100000"/>
              </a:lnSpc>
              <a:spcBef>
                <a:spcPts val="0"/>
              </a:spcBef>
              <a:spcAft>
                <a:spcPts val="0"/>
              </a:spcAft>
              <a:buClr>
                <a:schemeClr val="dk1"/>
              </a:buClr>
              <a:buSzPts val="1200"/>
              <a:buFont typeface="Arial"/>
              <a:buNone/>
            </a:pPr>
            <a:endParaRPr/>
          </a:p>
          <a:p>
            <a:pPr marL="628650" lvl="1" indent="-95250" algn="l" rtl="0">
              <a:lnSpc>
                <a:spcPct val="100000"/>
              </a:lnSpc>
              <a:spcBef>
                <a:spcPts val="0"/>
              </a:spcBef>
              <a:spcAft>
                <a:spcPts val="0"/>
              </a:spcAft>
              <a:buClr>
                <a:schemeClr val="dk1"/>
              </a:buClr>
              <a:buSzPts val="1200"/>
              <a:buFont typeface="Arial"/>
              <a:buNone/>
            </a:pPr>
            <a:endParaRPr b="0"/>
          </a:p>
          <a:p>
            <a:pPr marL="0" lvl="0" indent="0" algn="l" rtl="0">
              <a:lnSpc>
                <a:spcPct val="100000"/>
              </a:lnSpc>
              <a:spcBef>
                <a:spcPts val="0"/>
              </a:spcBef>
              <a:spcAft>
                <a:spcPts val="0"/>
              </a:spcAft>
              <a:buClr>
                <a:schemeClr val="dk1"/>
              </a:buClr>
              <a:buSzPts val="1400"/>
              <a:buFont typeface="Century Gothic"/>
              <a:buNone/>
            </a:pPr>
            <a:endParaRPr/>
          </a:p>
        </p:txBody>
      </p:sp>
      <p:sp>
        <p:nvSpPr>
          <p:cNvPr id="351" name="Google Shape;35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entury Gothic"/>
              <a:buNone/>
            </a:pPr>
            <a:r>
              <a:rPr lang="en-GB" b="1"/>
              <a:t>EXPLORING PUPIL ACTIONS – pair and share activity</a:t>
            </a:r>
            <a:endParaRPr/>
          </a:p>
          <a:p>
            <a:pPr marL="171450" lvl="0" indent="-171450" algn="l" rtl="0">
              <a:lnSpc>
                <a:spcPct val="100000"/>
              </a:lnSpc>
              <a:spcBef>
                <a:spcPts val="0"/>
              </a:spcBef>
              <a:spcAft>
                <a:spcPts val="0"/>
              </a:spcAft>
              <a:buClr>
                <a:schemeClr val="dk1"/>
              </a:buClr>
              <a:buSzPts val="1200"/>
              <a:buFont typeface="Arial"/>
              <a:buChar char="•"/>
            </a:pPr>
            <a:r>
              <a:rPr lang="en-GB"/>
              <a:t>In pairs, ask pupils to think about a time when they were happy: which of the happiness actions were involved?</a:t>
            </a:r>
            <a:endParaRPr/>
          </a:p>
          <a:p>
            <a:pPr marL="171450" lvl="0" indent="-171450" algn="l" rtl="0">
              <a:lnSpc>
                <a:spcPct val="100000"/>
              </a:lnSpc>
              <a:spcBef>
                <a:spcPts val="0"/>
              </a:spcBef>
              <a:spcAft>
                <a:spcPts val="0"/>
              </a:spcAft>
              <a:buClr>
                <a:schemeClr val="dk1"/>
              </a:buClr>
              <a:buSzPts val="1200"/>
              <a:buFont typeface="Arial"/>
              <a:buChar char="•"/>
            </a:pPr>
            <a:r>
              <a:rPr lang="en-GB"/>
              <a:t>Share some examples in the whole class.</a:t>
            </a:r>
            <a:endParaRPr/>
          </a:p>
          <a:p>
            <a:pPr marL="171450" lvl="0" indent="-171450" algn="l" rtl="0">
              <a:lnSpc>
                <a:spcPct val="100000"/>
              </a:lnSpc>
              <a:spcBef>
                <a:spcPts val="0"/>
              </a:spcBef>
              <a:spcAft>
                <a:spcPts val="0"/>
              </a:spcAft>
              <a:buClr>
                <a:schemeClr val="dk1"/>
              </a:buClr>
              <a:buSzPts val="1200"/>
              <a:buFont typeface="Arial"/>
              <a:buChar char="•"/>
            </a:pPr>
            <a:r>
              <a:rPr lang="en-GB"/>
              <a:t>Explain that pupils will think about actions they can do in future, later in the session.</a:t>
            </a:r>
            <a:endParaRPr/>
          </a:p>
          <a:p>
            <a:pPr marL="171450" marR="0" lvl="0" indent="-171450" algn="l" rtl="0">
              <a:lnSpc>
                <a:spcPct val="100000"/>
              </a:lnSpc>
              <a:spcBef>
                <a:spcPts val="0"/>
              </a:spcBef>
              <a:spcAft>
                <a:spcPts val="0"/>
              </a:spcAft>
              <a:buClr>
                <a:schemeClr val="dk1"/>
              </a:buClr>
              <a:buSzPts val="1200"/>
              <a:buFont typeface="Arial"/>
              <a:buChar char="•"/>
            </a:pPr>
            <a:r>
              <a:rPr lang="en-GB" b="1"/>
              <a:t>Support: </a:t>
            </a:r>
            <a:r>
              <a:rPr lang="en-GB"/>
              <a:t>sort pupils into groups and ask each group to consider one happiness action. Ask them to identify personal examples of when they did/experienced that action and how it made them feel.</a:t>
            </a:r>
            <a:endParaRPr/>
          </a:p>
          <a:p>
            <a:pPr marL="171450" lvl="0" indent="-171450" algn="l" rtl="0">
              <a:lnSpc>
                <a:spcPct val="100000"/>
              </a:lnSpc>
              <a:spcBef>
                <a:spcPts val="0"/>
              </a:spcBef>
              <a:spcAft>
                <a:spcPts val="0"/>
              </a:spcAft>
              <a:buClr>
                <a:schemeClr val="dk1"/>
              </a:buClr>
              <a:buSzPts val="1200"/>
              <a:buFont typeface="Arial"/>
              <a:buChar char="•"/>
            </a:pPr>
            <a:r>
              <a:rPr lang="en-GB" b="1"/>
              <a:t>Challenge: </a:t>
            </a:r>
            <a:r>
              <a:rPr lang="en-GB"/>
              <a:t>if pupils showed a good understanding of the happiness actions in the previous task, you may wish to omit this stage and jump to future actions.  </a:t>
            </a:r>
            <a:endParaRPr/>
          </a:p>
        </p:txBody>
      </p:sp>
      <p:sp>
        <p:nvSpPr>
          <p:cNvPr id="375" name="Google Shape;37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entury Gothic"/>
              <a:buNone/>
            </a:pPr>
            <a:r>
              <a:rPr lang="en-GB" b="1"/>
              <a:t>FINDING BALANCE – information</a:t>
            </a:r>
            <a:endParaRPr/>
          </a:p>
          <a:p>
            <a:pPr marL="171450" lvl="0" indent="-171450" algn="l" rtl="0">
              <a:lnSpc>
                <a:spcPct val="100000"/>
              </a:lnSpc>
              <a:spcBef>
                <a:spcPts val="0"/>
              </a:spcBef>
              <a:spcAft>
                <a:spcPts val="0"/>
              </a:spcAft>
              <a:buClr>
                <a:schemeClr val="dk1"/>
              </a:buClr>
              <a:buSzPts val="1200"/>
              <a:buFont typeface="Arial"/>
              <a:buChar char="•"/>
            </a:pPr>
            <a:r>
              <a:rPr lang="en-GB"/>
              <a:t>Explain that to help us to do the happiness actions we need to have a good balance in our daily habits; balance also supports our health and wellbeing.</a:t>
            </a:r>
            <a:endParaRPr/>
          </a:p>
          <a:p>
            <a:pPr marL="171450" lvl="0" indent="-171450" algn="l" rtl="0">
              <a:lnSpc>
                <a:spcPct val="100000"/>
              </a:lnSpc>
              <a:spcBef>
                <a:spcPts val="0"/>
              </a:spcBef>
              <a:spcAft>
                <a:spcPts val="0"/>
              </a:spcAft>
              <a:buClr>
                <a:schemeClr val="dk1"/>
              </a:buClr>
              <a:buSzPts val="1200"/>
              <a:buFont typeface="Arial"/>
              <a:buChar char="•"/>
            </a:pPr>
            <a:r>
              <a:rPr lang="en-GB"/>
              <a:t>Balance doesn’t mean doing exactly the same amount of two things every day (e.g. waking/sleeping) but, generally, balancing them across the week.</a:t>
            </a:r>
            <a:endParaRPr/>
          </a:p>
          <a:p>
            <a:pPr marL="171450" lvl="0" indent="-171450" algn="l" rtl="0">
              <a:lnSpc>
                <a:spcPct val="100000"/>
              </a:lnSpc>
              <a:spcBef>
                <a:spcPts val="0"/>
              </a:spcBef>
              <a:spcAft>
                <a:spcPts val="0"/>
              </a:spcAft>
              <a:buClr>
                <a:schemeClr val="dk1"/>
              </a:buClr>
              <a:buSzPts val="1200"/>
              <a:buFont typeface="Arial"/>
              <a:buChar char="•"/>
            </a:pPr>
            <a:r>
              <a:rPr lang="en-GB"/>
              <a:t>For pupils who are approaching end of year tests, emphasise the working/playing balance and stress that they still need to find time to relax, be active and get outdoors as well as sit indoors studying/revising. (This message is equally important for school leaders and classroom teachers! Good health and wellbeing are essential for educational achievement.)</a:t>
            </a:r>
            <a:endParaRPr/>
          </a:p>
          <a:p>
            <a:pPr marL="171450" marR="0" lvl="0" indent="-171450" algn="l" rtl="0">
              <a:lnSpc>
                <a:spcPct val="100000"/>
              </a:lnSpc>
              <a:spcBef>
                <a:spcPts val="0"/>
              </a:spcBef>
              <a:spcAft>
                <a:spcPts val="0"/>
              </a:spcAft>
              <a:buClr>
                <a:schemeClr val="dk1"/>
              </a:buClr>
              <a:buSzPts val="1200"/>
              <a:buFont typeface="Arial"/>
              <a:buChar char="•"/>
            </a:pPr>
            <a:r>
              <a:rPr lang="en-GB"/>
              <a:t>N.B. ‘energy in’ and ‘energy out’ is a very simplistic summary of the need to balance eating with activity. We do not want to promote calorie-counting with pupils! They just need to recognise that if you keep eating without exercising you are likely to put on weight and vice-versa. See Change4Life if you want to explore nutrition and healthy eating in more depth with pupils: </a:t>
            </a:r>
            <a:r>
              <a:rPr lang="en-GB" u="sng">
                <a:solidFill>
                  <a:schemeClr val="hlink"/>
                </a:solidFill>
                <a:hlinkClick r:id="rId3"/>
              </a:rPr>
              <a:t>https://www.nhs.uk/change4life/food-facts </a:t>
            </a:r>
            <a:endParaRPr/>
          </a:p>
          <a:p>
            <a:pPr marL="0" lvl="0" indent="0" algn="l" rtl="0">
              <a:lnSpc>
                <a:spcPct val="100000"/>
              </a:lnSpc>
              <a:spcBef>
                <a:spcPts val="0"/>
              </a:spcBef>
              <a:spcAft>
                <a:spcPts val="0"/>
              </a:spcAft>
              <a:buClr>
                <a:schemeClr val="dk1"/>
              </a:buClr>
              <a:buSzPts val="1200"/>
              <a:buFont typeface="Arial"/>
              <a:buNone/>
            </a:pPr>
            <a:endParaRPr/>
          </a:p>
          <a:p>
            <a:pPr marL="171450" lvl="0" indent="-171450" algn="l" rtl="0">
              <a:lnSpc>
                <a:spcPct val="100000"/>
              </a:lnSpc>
              <a:spcBef>
                <a:spcPts val="0"/>
              </a:spcBef>
              <a:spcAft>
                <a:spcPts val="0"/>
              </a:spcAft>
              <a:buClr>
                <a:schemeClr val="dk1"/>
              </a:buClr>
              <a:buSzPts val="1200"/>
              <a:buFont typeface="Arial"/>
              <a:buChar char="•"/>
            </a:pPr>
            <a:r>
              <a:rPr lang="en-GB"/>
              <a:t>The following slides</a:t>
            </a:r>
            <a:r>
              <a:rPr lang="en-GB">
                <a:solidFill>
                  <a:srgbClr val="FF0000"/>
                </a:solidFill>
              </a:rPr>
              <a:t> </a:t>
            </a:r>
            <a:r>
              <a:rPr lang="en-GB"/>
              <a:t>show how Olympic and Paralympic athletes balance their sporting and wider lives and find time for the happiness actions. </a:t>
            </a:r>
            <a:endParaRPr/>
          </a:p>
        </p:txBody>
      </p:sp>
      <p:sp>
        <p:nvSpPr>
          <p:cNvPr id="396" name="Google Shape;39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entury Gothic"/>
              <a:buNone/>
            </a:pPr>
            <a:r>
              <a:rPr lang="en-US" b="1" dirty="0"/>
              <a:t>FINDING BALANCE AND MAKING MYSELF HAPPY – athletes’ examples</a:t>
            </a:r>
            <a:endParaRPr lang="en-US" dirty="0"/>
          </a:p>
          <a:p>
            <a:pPr marL="171450" marR="0" lvl="0" indent="-171450" algn="l" rtl="0">
              <a:lnSpc>
                <a:spcPct val="100000"/>
              </a:lnSpc>
              <a:spcBef>
                <a:spcPts val="0"/>
              </a:spcBef>
              <a:spcAft>
                <a:spcPts val="0"/>
              </a:spcAft>
              <a:buClr>
                <a:schemeClr val="dk1"/>
              </a:buClr>
              <a:buSzPts val="1200"/>
              <a:buFont typeface="Arial"/>
              <a:buChar char="•"/>
            </a:pPr>
            <a:r>
              <a:rPr lang="en-US" dirty="0"/>
              <a:t>Use the following slides</a:t>
            </a:r>
            <a:r>
              <a:rPr lang="en-US" dirty="0">
                <a:solidFill>
                  <a:srgbClr val="FF0000"/>
                </a:solidFill>
              </a:rPr>
              <a:t> </a:t>
            </a:r>
            <a:r>
              <a:rPr lang="en-US" dirty="0"/>
              <a:t>to share how Olympic and Paralympic athletes balance their sporting and wider lives and find time for the happiness actions. </a:t>
            </a:r>
          </a:p>
          <a:p>
            <a:pPr marL="171450" marR="0" lvl="0" indent="-171450" algn="l" rtl="0">
              <a:lnSpc>
                <a:spcPct val="100000"/>
              </a:lnSpc>
              <a:spcBef>
                <a:spcPts val="0"/>
              </a:spcBef>
              <a:spcAft>
                <a:spcPts val="0"/>
              </a:spcAft>
              <a:buClr>
                <a:schemeClr val="dk1"/>
              </a:buClr>
              <a:buSzPts val="1200"/>
              <a:buFont typeface="Arial"/>
              <a:buChar char="•"/>
            </a:pPr>
            <a:r>
              <a:rPr lang="en-US" dirty="0"/>
              <a:t>Use as few or as many as you wish depending on time.</a:t>
            </a:r>
          </a:p>
          <a:p>
            <a:pPr marL="171450" marR="0" lvl="0" indent="-171450" algn="l" rtl="0">
              <a:lnSpc>
                <a:spcPct val="100000"/>
              </a:lnSpc>
              <a:spcBef>
                <a:spcPts val="0"/>
              </a:spcBef>
              <a:spcAft>
                <a:spcPts val="0"/>
              </a:spcAft>
              <a:buClr>
                <a:schemeClr val="dk1"/>
              </a:buClr>
              <a:buSzPts val="1200"/>
              <a:buFont typeface="Arial"/>
              <a:buChar char="•"/>
            </a:pPr>
            <a:r>
              <a:rPr lang="en-US" b="1" dirty="0"/>
              <a:t>Challenge: </a:t>
            </a:r>
            <a:r>
              <a:rPr lang="en-US" dirty="0"/>
              <a:t>in small groups, ask pupils to read the athletes’ examples and discuss how they reflect the five happiness actions. </a:t>
            </a:r>
          </a:p>
          <a:p>
            <a:pPr marL="171450" marR="0" lvl="0" indent="-171450" algn="l" rtl="0">
              <a:lnSpc>
                <a:spcPct val="100000"/>
              </a:lnSpc>
              <a:spcBef>
                <a:spcPts val="0"/>
              </a:spcBef>
              <a:spcAft>
                <a:spcPts val="0"/>
              </a:spcAft>
              <a:buClr>
                <a:schemeClr val="dk1"/>
              </a:buClr>
              <a:buSzPts val="1200"/>
              <a:buFont typeface="Arial"/>
              <a:buChar char="•"/>
            </a:pPr>
            <a:r>
              <a:rPr lang="en-US" dirty="0"/>
              <a:t>Alternatively, print the examples and post them on the class/school noticeboard so pupils can read them after the session. </a:t>
            </a:r>
          </a:p>
          <a:p>
            <a:endParaRPr lang="en-GB" dirty="0"/>
          </a:p>
        </p:txBody>
      </p:sp>
      <p:sp>
        <p:nvSpPr>
          <p:cNvPr id="411" name="Google Shape;41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extLst>
      <p:ext uri="{BB962C8B-B14F-4D97-AF65-F5344CB8AC3E}">
        <p14:creationId xmlns:p14="http://schemas.microsoft.com/office/powerpoint/2010/main" val="3620995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entury Gothic"/>
              <a:buNone/>
            </a:pPr>
            <a:r>
              <a:rPr lang="en-US" b="1" dirty="0"/>
              <a:t>FINDING BALANCE AND MAKING MYSELF HAPPY – athletes’ examples</a:t>
            </a:r>
            <a:endParaRPr lang="en-US" dirty="0"/>
          </a:p>
          <a:p>
            <a:pPr marL="171450" marR="0" lvl="0" indent="-171450" algn="l" rtl="0">
              <a:lnSpc>
                <a:spcPct val="100000"/>
              </a:lnSpc>
              <a:spcBef>
                <a:spcPts val="0"/>
              </a:spcBef>
              <a:spcAft>
                <a:spcPts val="0"/>
              </a:spcAft>
              <a:buClr>
                <a:schemeClr val="dk1"/>
              </a:buClr>
              <a:buSzPts val="1200"/>
              <a:buFont typeface="Arial"/>
              <a:buChar char="•"/>
            </a:pPr>
            <a:r>
              <a:rPr lang="en-US" dirty="0"/>
              <a:t>Use the following slides</a:t>
            </a:r>
            <a:r>
              <a:rPr lang="en-US" dirty="0">
                <a:solidFill>
                  <a:srgbClr val="FF0000"/>
                </a:solidFill>
              </a:rPr>
              <a:t> </a:t>
            </a:r>
            <a:r>
              <a:rPr lang="en-US" dirty="0"/>
              <a:t>to share how Olympic and Paralympic athletes balance their sporting and wider lives and find time for the happiness actions. </a:t>
            </a:r>
          </a:p>
          <a:p>
            <a:pPr marL="171450" marR="0" lvl="0" indent="-171450" algn="l" rtl="0">
              <a:lnSpc>
                <a:spcPct val="100000"/>
              </a:lnSpc>
              <a:spcBef>
                <a:spcPts val="0"/>
              </a:spcBef>
              <a:spcAft>
                <a:spcPts val="0"/>
              </a:spcAft>
              <a:buClr>
                <a:schemeClr val="dk1"/>
              </a:buClr>
              <a:buSzPts val="1200"/>
              <a:buFont typeface="Arial"/>
              <a:buChar char="•"/>
            </a:pPr>
            <a:r>
              <a:rPr lang="en-US" dirty="0"/>
              <a:t>Use as few or as many as you wish depending on time.</a:t>
            </a:r>
          </a:p>
          <a:p>
            <a:pPr marL="171450" marR="0" lvl="0" indent="-171450" algn="l" rtl="0">
              <a:lnSpc>
                <a:spcPct val="100000"/>
              </a:lnSpc>
              <a:spcBef>
                <a:spcPts val="0"/>
              </a:spcBef>
              <a:spcAft>
                <a:spcPts val="0"/>
              </a:spcAft>
              <a:buClr>
                <a:schemeClr val="dk1"/>
              </a:buClr>
              <a:buSzPts val="1200"/>
              <a:buFont typeface="Arial"/>
              <a:buChar char="•"/>
            </a:pPr>
            <a:r>
              <a:rPr lang="en-US" b="1" dirty="0"/>
              <a:t>Challenge: </a:t>
            </a:r>
            <a:r>
              <a:rPr lang="en-US" dirty="0"/>
              <a:t>in small groups, ask pupils to read the athletes’ examples and discuss how they reflect the five happiness actions. </a:t>
            </a:r>
          </a:p>
          <a:p>
            <a:pPr marL="171450" marR="0" lvl="0" indent="-171450" algn="l" rtl="0">
              <a:lnSpc>
                <a:spcPct val="100000"/>
              </a:lnSpc>
              <a:spcBef>
                <a:spcPts val="0"/>
              </a:spcBef>
              <a:spcAft>
                <a:spcPts val="0"/>
              </a:spcAft>
              <a:buClr>
                <a:schemeClr val="dk1"/>
              </a:buClr>
              <a:buSzPts val="1200"/>
              <a:buFont typeface="Arial"/>
              <a:buChar char="•"/>
            </a:pPr>
            <a:r>
              <a:rPr lang="en-US" dirty="0"/>
              <a:t>Alternatively, print the examples and post them on the class/school noticeboard so pupils can read them after the session. </a:t>
            </a:r>
          </a:p>
          <a:p>
            <a:endParaRPr lang="en-GB" dirty="0"/>
          </a:p>
        </p:txBody>
      </p:sp>
      <p:sp>
        <p:nvSpPr>
          <p:cNvPr id="411" name="Google Shape;41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entury Gothic"/>
              <a:buNone/>
            </a:pPr>
            <a:r>
              <a:rPr lang="en-US" b="1" dirty="0"/>
              <a:t>FINDING BALANCE AND MAKING MYSELF HAPPY – athletes’ examples</a:t>
            </a:r>
            <a:endParaRPr lang="en-US" dirty="0"/>
          </a:p>
          <a:p>
            <a:pPr marL="171450" marR="0" lvl="0" indent="-171450" algn="l" rtl="0">
              <a:lnSpc>
                <a:spcPct val="100000"/>
              </a:lnSpc>
              <a:spcBef>
                <a:spcPts val="0"/>
              </a:spcBef>
              <a:spcAft>
                <a:spcPts val="0"/>
              </a:spcAft>
              <a:buClr>
                <a:schemeClr val="dk1"/>
              </a:buClr>
              <a:buSzPts val="1200"/>
              <a:buFont typeface="Arial"/>
              <a:buChar char="•"/>
            </a:pPr>
            <a:r>
              <a:rPr lang="en-US" dirty="0"/>
              <a:t>Use the following slides</a:t>
            </a:r>
            <a:r>
              <a:rPr lang="en-US" dirty="0">
                <a:solidFill>
                  <a:srgbClr val="FF0000"/>
                </a:solidFill>
              </a:rPr>
              <a:t> </a:t>
            </a:r>
            <a:r>
              <a:rPr lang="en-US" dirty="0"/>
              <a:t>to share how Olympic and Paralympic athletes balance their sporting and wider lives and find time for the happiness actions. </a:t>
            </a:r>
          </a:p>
          <a:p>
            <a:pPr marL="171450" marR="0" lvl="0" indent="-171450" algn="l" rtl="0">
              <a:lnSpc>
                <a:spcPct val="100000"/>
              </a:lnSpc>
              <a:spcBef>
                <a:spcPts val="0"/>
              </a:spcBef>
              <a:spcAft>
                <a:spcPts val="0"/>
              </a:spcAft>
              <a:buClr>
                <a:schemeClr val="dk1"/>
              </a:buClr>
              <a:buSzPts val="1200"/>
              <a:buFont typeface="Arial"/>
              <a:buChar char="•"/>
            </a:pPr>
            <a:r>
              <a:rPr lang="en-US" dirty="0"/>
              <a:t>Use as few or as many as you wish depending on time.</a:t>
            </a:r>
          </a:p>
          <a:p>
            <a:pPr marL="171450" marR="0" lvl="0" indent="-171450" algn="l" rtl="0">
              <a:lnSpc>
                <a:spcPct val="100000"/>
              </a:lnSpc>
              <a:spcBef>
                <a:spcPts val="0"/>
              </a:spcBef>
              <a:spcAft>
                <a:spcPts val="0"/>
              </a:spcAft>
              <a:buClr>
                <a:schemeClr val="dk1"/>
              </a:buClr>
              <a:buSzPts val="1200"/>
              <a:buFont typeface="Arial"/>
              <a:buChar char="•"/>
            </a:pPr>
            <a:r>
              <a:rPr lang="en-US" b="1" dirty="0"/>
              <a:t>Challenge: </a:t>
            </a:r>
            <a:r>
              <a:rPr lang="en-US" dirty="0"/>
              <a:t>in small groups, ask pupils to read the athletes’ examples and discuss how they reflect the five happiness actions. </a:t>
            </a:r>
          </a:p>
          <a:p>
            <a:pPr marL="171450" marR="0" lvl="0" indent="-171450" algn="l" rtl="0">
              <a:lnSpc>
                <a:spcPct val="100000"/>
              </a:lnSpc>
              <a:spcBef>
                <a:spcPts val="0"/>
              </a:spcBef>
              <a:spcAft>
                <a:spcPts val="0"/>
              </a:spcAft>
              <a:buClr>
                <a:schemeClr val="dk1"/>
              </a:buClr>
              <a:buSzPts val="1200"/>
              <a:buFont typeface="Arial"/>
              <a:buChar char="•"/>
            </a:pPr>
            <a:r>
              <a:rPr lang="en-US"/>
              <a:t>Alternatively, print the examples and post them on the class/school noticeboard so pupils can read them after the session. </a:t>
            </a:r>
          </a:p>
          <a:p>
            <a:endParaRPr lang="en-GB" dirty="0"/>
          </a:p>
        </p:txBody>
      </p:sp>
      <p:sp>
        <p:nvSpPr>
          <p:cNvPr id="411" name="Google Shape;41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extLst>
      <p:ext uri="{BB962C8B-B14F-4D97-AF65-F5344CB8AC3E}">
        <p14:creationId xmlns:p14="http://schemas.microsoft.com/office/powerpoint/2010/main" val="2082841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entury Gothic"/>
              <a:buNone/>
            </a:pPr>
            <a:r>
              <a:rPr lang="en-GB" b="1"/>
              <a:t>IDENTIFYING POTENTIAL ACTIONS – pick and mix activity</a:t>
            </a:r>
            <a:endParaRPr/>
          </a:p>
          <a:p>
            <a:pPr marL="171450" marR="0" lvl="0" indent="-171450" algn="l" rtl="0">
              <a:lnSpc>
                <a:spcPct val="100000"/>
              </a:lnSpc>
              <a:spcBef>
                <a:spcPts val="0"/>
              </a:spcBef>
              <a:spcAft>
                <a:spcPts val="0"/>
              </a:spcAft>
              <a:buClr>
                <a:schemeClr val="dk1"/>
              </a:buClr>
              <a:buSzPts val="1200"/>
              <a:buFont typeface="Arial"/>
              <a:buChar char="•"/>
            </a:pPr>
            <a:r>
              <a:rPr lang="en-GB" b="0"/>
              <a:t>Explain that small actions that pupils </a:t>
            </a:r>
            <a:r>
              <a:rPr lang="en-GB" b="0" u="sng"/>
              <a:t>will do </a:t>
            </a:r>
            <a:r>
              <a:rPr lang="en-GB" b="0"/>
              <a:t>are better than big intentions that never happen. Small steps are good!</a:t>
            </a:r>
            <a:endParaRPr/>
          </a:p>
          <a:p>
            <a:pPr marL="171450" lvl="0" indent="-171450" algn="l" rtl="0">
              <a:lnSpc>
                <a:spcPct val="100000"/>
              </a:lnSpc>
              <a:spcBef>
                <a:spcPts val="0"/>
              </a:spcBef>
              <a:spcAft>
                <a:spcPts val="0"/>
              </a:spcAft>
              <a:buClr>
                <a:schemeClr val="dk1"/>
              </a:buClr>
              <a:buSzPts val="1200"/>
              <a:buFont typeface="Arial"/>
              <a:buChar char="•"/>
            </a:pPr>
            <a:r>
              <a:rPr lang="en-GB" b="0"/>
              <a:t>Share the examples on the slide. Reinforce these are just examples. Pupils need to do happiness actions that fit their interests and fit in with their lives.</a:t>
            </a:r>
            <a:endParaRPr/>
          </a:p>
          <a:p>
            <a:pPr marL="171450" lvl="0" indent="-171450" algn="l" rtl="0">
              <a:lnSpc>
                <a:spcPct val="100000"/>
              </a:lnSpc>
              <a:spcBef>
                <a:spcPts val="0"/>
              </a:spcBef>
              <a:spcAft>
                <a:spcPts val="0"/>
              </a:spcAft>
              <a:buClr>
                <a:schemeClr val="dk1"/>
              </a:buClr>
              <a:buSzPts val="1200"/>
              <a:buFont typeface="Arial"/>
              <a:buChar char="•"/>
            </a:pPr>
            <a:r>
              <a:rPr lang="en-GB" b="0"/>
              <a:t>Emphasise the need for pupils to seek permission from parents/carers and teachers as appropriate, especially for community actions.</a:t>
            </a:r>
            <a:endParaRPr/>
          </a:p>
          <a:p>
            <a:pPr marL="171450" lvl="0" indent="-171450" algn="l" rtl="0">
              <a:lnSpc>
                <a:spcPct val="100000"/>
              </a:lnSpc>
              <a:spcBef>
                <a:spcPts val="0"/>
              </a:spcBef>
              <a:spcAft>
                <a:spcPts val="0"/>
              </a:spcAft>
              <a:buClr>
                <a:schemeClr val="dk1"/>
              </a:buClr>
              <a:buSzPts val="1200"/>
              <a:buFont typeface="Arial"/>
              <a:buChar char="•"/>
            </a:pPr>
            <a:r>
              <a:rPr lang="en-GB" b="0"/>
              <a:t>Ask pupils either to pick one of the examples (support) or identify their own idea (challenge).</a:t>
            </a:r>
            <a:endParaRPr/>
          </a:p>
          <a:p>
            <a:pPr marL="171450" lvl="0" indent="-171450" algn="l" rtl="0">
              <a:lnSpc>
                <a:spcPct val="100000"/>
              </a:lnSpc>
              <a:spcBef>
                <a:spcPts val="0"/>
              </a:spcBef>
              <a:spcAft>
                <a:spcPts val="0"/>
              </a:spcAft>
              <a:buClr>
                <a:schemeClr val="dk1"/>
              </a:buClr>
              <a:buSzPts val="1200"/>
              <a:buFont typeface="Arial"/>
              <a:buChar char="•"/>
            </a:pPr>
            <a:r>
              <a:rPr lang="en-GB" b="0"/>
              <a:t>Ask pupils to mingle and meet with a partner for 30 seconds: they share their ideas with the partner; move, mix and share again. Each time they meet a new person they share a different idea (even if it is just a slight variation).</a:t>
            </a:r>
            <a:endParaRPr/>
          </a:p>
          <a:p>
            <a:pPr marL="171450" lvl="0" indent="-171450" algn="l" rtl="0">
              <a:lnSpc>
                <a:spcPct val="100000"/>
              </a:lnSpc>
              <a:spcBef>
                <a:spcPts val="0"/>
              </a:spcBef>
              <a:spcAft>
                <a:spcPts val="0"/>
              </a:spcAft>
              <a:buClr>
                <a:schemeClr val="dk1"/>
              </a:buClr>
              <a:buSzPts val="1200"/>
              <a:buFont typeface="Arial"/>
              <a:buChar char="•"/>
            </a:pPr>
            <a:r>
              <a:rPr lang="en-GB" b="0"/>
              <a:t>For a very large group/non-active alternative: pupils just share their ideas with someone on their left/right/behind as they are sitting.</a:t>
            </a:r>
            <a:endParaRPr/>
          </a:p>
          <a:p>
            <a:pPr marL="171450" lvl="0" indent="-171450" algn="l" rtl="0">
              <a:lnSpc>
                <a:spcPct val="100000"/>
              </a:lnSpc>
              <a:spcBef>
                <a:spcPts val="0"/>
              </a:spcBef>
              <a:spcAft>
                <a:spcPts val="0"/>
              </a:spcAft>
              <a:buClr>
                <a:schemeClr val="dk1"/>
              </a:buClr>
              <a:buSzPts val="1200"/>
              <a:buFont typeface="Arial"/>
              <a:buChar char="•"/>
            </a:pPr>
            <a:r>
              <a:rPr lang="en-GB" b="0"/>
              <a:t>You could have three rounds: one each for school, home and the community.</a:t>
            </a:r>
            <a:endParaRPr/>
          </a:p>
          <a:p>
            <a:pPr marL="171450" lvl="0" indent="-95250" algn="l" rtl="0">
              <a:lnSpc>
                <a:spcPct val="100000"/>
              </a:lnSpc>
              <a:spcBef>
                <a:spcPts val="0"/>
              </a:spcBef>
              <a:spcAft>
                <a:spcPts val="0"/>
              </a:spcAft>
              <a:buClr>
                <a:schemeClr val="dk1"/>
              </a:buClr>
              <a:buSzPts val="1200"/>
              <a:buFont typeface="Arial"/>
              <a:buNone/>
            </a:pPr>
            <a:endParaRPr b="0"/>
          </a:p>
          <a:p>
            <a:pPr marL="0" marR="0" lvl="0" indent="0" algn="l" rtl="0">
              <a:lnSpc>
                <a:spcPct val="100000"/>
              </a:lnSpc>
              <a:spcBef>
                <a:spcPts val="0"/>
              </a:spcBef>
              <a:spcAft>
                <a:spcPts val="0"/>
              </a:spcAft>
              <a:buClr>
                <a:schemeClr val="dk1"/>
              </a:buClr>
              <a:buSzPts val="1200"/>
              <a:buFont typeface="Arial"/>
              <a:buNone/>
            </a:pPr>
            <a:r>
              <a:rPr lang="en-GB" b="0"/>
              <a:t>N.B. Radio Taiso are simple exercises that are broadcast on Japanese TV and radio. See the Tokyo Ten activity guide: </a:t>
            </a:r>
            <a:r>
              <a:rPr lang="en-GB" sz="1200" u="sng">
                <a:solidFill>
                  <a:schemeClr val="hlink"/>
                </a:solidFill>
                <a:latin typeface="Calibri"/>
                <a:ea typeface="Calibri"/>
                <a:cs typeface="Calibri"/>
                <a:sym typeface="Calibri"/>
                <a:hlinkClick r:id="rId3"/>
              </a:rPr>
              <a:t>https://www.getset.co.uk/resources/travel-to-tokyo/tokyo-ten</a:t>
            </a:r>
            <a:r>
              <a:rPr lang="en-GB" sz="1200">
                <a:solidFill>
                  <a:schemeClr val="dk1"/>
                </a:solidFill>
                <a:latin typeface="Calibri"/>
                <a:ea typeface="Calibri"/>
                <a:cs typeface="Calibri"/>
                <a:sym typeface="Calibri"/>
              </a:rPr>
              <a:t> The Radio Taiso </a:t>
            </a:r>
            <a:r>
              <a:rPr lang="en-GB" sz="1200">
                <a:solidFill>
                  <a:srgbClr val="103A5D"/>
                </a:solidFill>
                <a:latin typeface="Century Gothic"/>
                <a:ea typeface="Century Gothic"/>
                <a:cs typeface="Century Gothic"/>
                <a:sym typeface="Century Gothic"/>
              </a:rPr>
              <a:t>Active Challenge </a:t>
            </a:r>
            <a:r>
              <a:rPr lang="en-GB" sz="1200">
                <a:solidFill>
                  <a:schemeClr val="dk1"/>
                </a:solidFill>
                <a:latin typeface="Calibri"/>
                <a:ea typeface="Calibri"/>
                <a:cs typeface="Calibri"/>
                <a:sym typeface="Calibri"/>
              </a:rPr>
              <a:t>encourages pupils to involve their friends and family at home.</a:t>
            </a:r>
            <a:endParaRPr/>
          </a:p>
          <a:p>
            <a:pPr marL="0" marR="0" lvl="0" indent="0" algn="l" rtl="0">
              <a:lnSpc>
                <a:spcPct val="100000"/>
              </a:lnSpc>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Arial"/>
              <a:buNone/>
            </a:pPr>
            <a:r>
              <a:rPr lang="en-GB" b="0"/>
              <a:t>During the period of social distancing, ask pupils to suggest adaptations/alternatives in accordance with the national/your school’s guidance.</a:t>
            </a:r>
            <a:endParaRPr/>
          </a:p>
          <a:p>
            <a:pPr marL="0" lvl="0" indent="0" algn="l" rtl="0">
              <a:lnSpc>
                <a:spcPct val="100000"/>
              </a:lnSpc>
              <a:spcBef>
                <a:spcPts val="0"/>
              </a:spcBef>
              <a:spcAft>
                <a:spcPts val="0"/>
              </a:spcAft>
              <a:buClr>
                <a:schemeClr val="dk1"/>
              </a:buClr>
              <a:buSzPts val="1400"/>
              <a:buFont typeface="Century Gothic"/>
              <a:buNone/>
            </a:pPr>
            <a:endParaRPr/>
          </a:p>
        </p:txBody>
      </p:sp>
      <p:sp>
        <p:nvSpPr>
          <p:cNvPr id="435" name="Google Shape;43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entury Gothic"/>
              <a:buNone/>
            </a:pPr>
            <a:r>
              <a:rPr lang="en-GB" b="1"/>
              <a:t>PLEDGING TO TAKE ACTION – activity</a:t>
            </a:r>
            <a:endParaRPr/>
          </a:p>
          <a:p>
            <a:pPr marL="171450" lvl="0" indent="-171450" algn="l" rtl="0">
              <a:lnSpc>
                <a:spcPct val="100000"/>
              </a:lnSpc>
              <a:spcBef>
                <a:spcPts val="0"/>
              </a:spcBef>
              <a:spcAft>
                <a:spcPts val="0"/>
              </a:spcAft>
              <a:buClr>
                <a:schemeClr val="dk1"/>
              </a:buClr>
              <a:buSzPts val="1200"/>
              <a:buFont typeface="Arial"/>
              <a:buChar char="•"/>
            </a:pPr>
            <a:r>
              <a:rPr lang="en-GB"/>
              <a:t>EITHER during or AFTER the session, ask pupils to make themselves a personal postcard on which they record their pledges. These should be practical actions (small steps) they can do – today, during the week, during/over the month.</a:t>
            </a:r>
            <a:endParaRPr/>
          </a:p>
          <a:p>
            <a:pPr marL="628650" lvl="1" indent="-171450" algn="l" rtl="0">
              <a:lnSpc>
                <a:spcPct val="100000"/>
              </a:lnSpc>
              <a:spcBef>
                <a:spcPts val="0"/>
              </a:spcBef>
              <a:spcAft>
                <a:spcPts val="0"/>
              </a:spcAft>
              <a:buClr>
                <a:schemeClr val="dk1"/>
              </a:buClr>
              <a:buSzPts val="1200"/>
              <a:buFont typeface="Arial"/>
              <a:buChar char="•"/>
            </a:pPr>
            <a:r>
              <a:rPr lang="en-GB"/>
              <a:t>Write the pledges on the back of the postcard.</a:t>
            </a:r>
            <a:endParaRPr/>
          </a:p>
          <a:p>
            <a:pPr marL="628650" lvl="1" indent="-171450" algn="l" rtl="0">
              <a:lnSpc>
                <a:spcPct val="100000"/>
              </a:lnSpc>
              <a:spcBef>
                <a:spcPts val="0"/>
              </a:spcBef>
              <a:spcAft>
                <a:spcPts val="0"/>
              </a:spcAft>
              <a:buClr>
                <a:schemeClr val="dk1"/>
              </a:buClr>
              <a:buSzPts val="1200"/>
              <a:buFont typeface="Arial"/>
              <a:buChar char="•"/>
            </a:pPr>
            <a:r>
              <a:rPr lang="en-GB"/>
              <a:t>Draw the actions on the front.</a:t>
            </a:r>
            <a:endParaRPr/>
          </a:p>
          <a:p>
            <a:pPr marL="171450" lvl="0" indent="-171450" algn="l" rtl="0">
              <a:lnSpc>
                <a:spcPct val="100000"/>
              </a:lnSpc>
              <a:spcBef>
                <a:spcPts val="0"/>
              </a:spcBef>
              <a:spcAft>
                <a:spcPts val="0"/>
              </a:spcAft>
              <a:buClr>
                <a:schemeClr val="dk1"/>
              </a:buClr>
              <a:buSzPts val="1200"/>
              <a:buFont typeface="Arial"/>
              <a:buChar char="•"/>
            </a:pPr>
            <a:r>
              <a:rPr lang="en-GB"/>
              <a:t>Ask pupils to address the postcard to themselves and EITHER take it home to stick on the fridge (or similar) OR gather them in at the end of the lesson, then re-issues them after a week or so as a reminder.</a:t>
            </a:r>
            <a:endParaRPr/>
          </a:p>
          <a:p>
            <a:pPr marL="171450" lvl="0" indent="-171450" algn="l" rtl="0">
              <a:lnSpc>
                <a:spcPct val="100000"/>
              </a:lnSpc>
              <a:spcBef>
                <a:spcPts val="0"/>
              </a:spcBef>
              <a:spcAft>
                <a:spcPts val="0"/>
              </a:spcAft>
              <a:buClr>
                <a:schemeClr val="dk1"/>
              </a:buClr>
              <a:buSzPts val="1200"/>
              <a:buFont typeface="Arial"/>
              <a:buChar char="•"/>
            </a:pPr>
            <a:r>
              <a:rPr lang="en-GB"/>
              <a:t>Alternatively, pupils could just make a verbal pledge, but experience shows that people are more likely to keep a written pledge. (You could also use the pledges as evidence of pupils’ personal development/wellbeing by revisiting them and evaluating their impact at a later stage.)</a:t>
            </a:r>
            <a:endParaRPr/>
          </a:p>
        </p:txBody>
      </p:sp>
      <p:sp>
        <p:nvSpPr>
          <p:cNvPr id="448" name="Google Shape;448;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entury Gothic"/>
              <a:buNone/>
            </a:pPr>
            <a:r>
              <a:rPr lang="en-GB" b="1"/>
              <a:t>DEFINING HAPPINESS – pair and share activity </a:t>
            </a:r>
            <a:endParaRPr/>
          </a:p>
          <a:p>
            <a:pPr marL="171450" lvl="0" indent="-171450" algn="l" rtl="0">
              <a:lnSpc>
                <a:spcPct val="100000"/>
              </a:lnSpc>
              <a:spcBef>
                <a:spcPts val="0"/>
              </a:spcBef>
              <a:spcAft>
                <a:spcPts val="0"/>
              </a:spcAft>
              <a:buClr>
                <a:schemeClr val="dk1"/>
              </a:buClr>
              <a:buSzPts val="1200"/>
              <a:buFont typeface="Arial"/>
              <a:buChar char="•"/>
            </a:pPr>
            <a:r>
              <a:rPr lang="en-GB"/>
              <a:t>Show pupils the smiley face.</a:t>
            </a:r>
            <a:endParaRPr/>
          </a:p>
          <a:p>
            <a:pPr marL="171450" lvl="0" indent="-171450" algn="l" rtl="0">
              <a:lnSpc>
                <a:spcPct val="100000"/>
              </a:lnSpc>
              <a:spcBef>
                <a:spcPts val="0"/>
              </a:spcBef>
              <a:spcAft>
                <a:spcPts val="0"/>
              </a:spcAft>
              <a:buClr>
                <a:schemeClr val="dk1"/>
              </a:buClr>
              <a:buSzPts val="1200"/>
              <a:buFont typeface="Arial"/>
              <a:buChar char="•"/>
            </a:pPr>
            <a:r>
              <a:rPr lang="en-GB"/>
              <a:t>In pairs, ask them to share what ‘happiness’ means to them. Feed back some examples to the whole group.</a:t>
            </a:r>
            <a:endParaRPr/>
          </a:p>
          <a:p>
            <a:pPr marL="171450" lvl="0" indent="-171450" algn="l" rtl="0">
              <a:lnSpc>
                <a:spcPct val="100000"/>
              </a:lnSpc>
              <a:spcBef>
                <a:spcPts val="0"/>
              </a:spcBef>
              <a:spcAft>
                <a:spcPts val="0"/>
              </a:spcAft>
              <a:buClr>
                <a:schemeClr val="dk1"/>
              </a:buClr>
              <a:buSzPts val="1200"/>
              <a:buFont typeface="Arial"/>
              <a:buChar char="•"/>
            </a:pPr>
            <a:r>
              <a:rPr lang="en-GB"/>
              <a:t>Reveal the examples on the slide: reinforce the holistic nature of happiness, i.e. self/others/the world; recognise it is about heart (feelings) and head (thoughts).</a:t>
            </a:r>
            <a:endParaRPr/>
          </a:p>
          <a:p>
            <a:pPr marL="0" lvl="0" indent="0" algn="l" rtl="0">
              <a:spcBef>
                <a:spcPts val="0"/>
              </a:spcBef>
              <a:spcAft>
                <a:spcPts val="0"/>
              </a:spcAft>
              <a:buNone/>
            </a:pPr>
            <a:endParaRPr/>
          </a:p>
        </p:txBody>
      </p:sp>
      <p:sp>
        <p:nvSpPr>
          <p:cNvPr id="117" name="Google Shape;11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entury Gothic"/>
              <a:buNone/>
            </a:pPr>
            <a:r>
              <a:rPr lang="en-GB" b="1"/>
              <a:t>PERSONAL PLEDGE activity sheet – to copy if required </a:t>
            </a:r>
            <a:r>
              <a:rPr lang="en-GB" b="0"/>
              <a:t>(2 postcards per A4 sheet)</a:t>
            </a:r>
            <a:endParaRPr/>
          </a:p>
        </p:txBody>
      </p:sp>
      <p:sp>
        <p:nvSpPr>
          <p:cNvPr id="457" name="Google Shape;45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0" u="none" strike="noStrike" dirty="0">
                <a:solidFill>
                  <a:schemeClr val="dk1"/>
                </a:solidFill>
                <a:latin typeface="Century Gothic"/>
                <a:ea typeface="Century Gothic"/>
                <a:cs typeface="Century Gothic"/>
                <a:sym typeface="Century Gothic"/>
              </a:rPr>
              <a:t>TEACHER INFORMATION</a:t>
            </a:r>
            <a:endParaRPr dirty="0"/>
          </a:p>
        </p:txBody>
      </p:sp>
      <p:sp>
        <p:nvSpPr>
          <p:cNvPr id="493" name="Google Shape;493;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entury Gothic"/>
              <a:buNone/>
            </a:pPr>
            <a:r>
              <a:rPr lang="en-GB" b="1"/>
              <a:t>DEFINING HAPPINESS IN JAPAN – information</a:t>
            </a:r>
            <a:endParaRPr/>
          </a:p>
          <a:p>
            <a:pPr marL="171450" lvl="0" indent="-171450" algn="l" rtl="0">
              <a:lnSpc>
                <a:spcPct val="100000"/>
              </a:lnSpc>
              <a:spcBef>
                <a:spcPts val="0"/>
              </a:spcBef>
              <a:spcAft>
                <a:spcPts val="0"/>
              </a:spcAft>
              <a:buClr>
                <a:schemeClr val="dk1"/>
              </a:buClr>
              <a:buSzPts val="1200"/>
              <a:buFont typeface="Arial"/>
              <a:buChar char="•"/>
            </a:pPr>
            <a:r>
              <a:rPr lang="en-GB"/>
              <a:t>Share the Japanese word: Ikigai (ik-i-gai)</a:t>
            </a:r>
            <a:endParaRPr/>
          </a:p>
          <a:p>
            <a:pPr marL="171450" lvl="0" indent="-171450" algn="l" rtl="0">
              <a:lnSpc>
                <a:spcPct val="100000"/>
              </a:lnSpc>
              <a:spcBef>
                <a:spcPts val="0"/>
              </a:spcBef>
              <a:spcAft>
                <a:spcPts val="0"/>
              </a:spcAft>
              <a:buClr>
                <a:schemeClr val="dk1"/>
              </a:buClr>
              <a:buSzPts val="1200"/>
              <a:buFont typeface="Arial"/>
              <a:buChar char="•"/>
            </a:pPr>
            <a:r>
              <a:rPr lang="en-GB"/>
              <a:t>There is no direct English translation but broadly it means ‘happiness in living’.</a:t>
            </a:r>
            <a:endParaRPr/>
          </a:p>
          <a:p>
            <a:pPr marL="171450" lvl="0" indent="-171450" algn="l" rtl="0">
              <a:lnSpc>
                <a:spcPct val="100000"/>
              </a:lnSpc>
              <a:spcBef>
                <a:spcPts val="0"/>
              </a:spcBef>
              <a:spcAft>
                <a:spcPts val="0"/>
              </a:spcAft>
              <a:buClr>
                <a:schemeClr val="dk1"/>
              </a:buClr>
              <a:buSzPts val="1200"/>
              <a:buFont typeface="Arial"/>
              <a:buChar char="•"/>
            </a:pPr>
            <a:r>
              <a:rPr lang="en-GB"/>
              <a:t>It comes from two words: Iki (life) and Gai (value or worth), i.e. what makes life worth living or, more simply, what gives Japanese people a reason to get up in the morning.</a:t>
            </a:r>
            <a:endParaRPr/>
          </a:p>
          <a:p>
            <a:pPr marL="171450" lvl="0" indent="-95250" algn="l" rtl="0">
              <a:lnSpc>
                <a:spcPct val="100000"/>
              </a:lnSpc>
              <a:spcBef>
                <a:spcPts val="0"/>
              </a:spcBef>
              <a:spcAft>
                <a:spcPts val="0"/>
              </a:spcAft>
              <a:buClr>
                <a:schemeClr val="dk1"/>
              </a:buClr>
              <a:buSzPts val="1200"/>
              <a:buFont typeface="Arial"/>
              <a:buNone/>
            </a:pPr>
            <a:endParaRPr/>
          </a:p>
          <a:p>
            <a:pPr marL="171450" lvl="0" indent="-95250" algn="l" rtl="0">
              <a:lnSpc>
                <a:spcPct val="100000"/>
              </a:lnSpc>
              <a:spcBef>
                <a:spcPts val="0"/>
              </a:spcBef>
              <a:spcAft>
                <a:spcPts val="0"/>
              </a:spcAft>
              <a:buClr>
                <a:schemeClr val="dk1"/>
              </a:buClr>
              <a:buSzPts val="1200"/>
              <a:buFont typeface="Arial"/>
              <a:buNone/>
            </a:pPr>
            <a:endParaRPr/>
          </a:p>
        </p:txBody>
      </p:sp>
      <p:sp>
        <p:nvSpPr>
          <p:cNvPr id="127" name="Google Shape;12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entury Gothic"/>
              <a:buNone/>
            </a:pPr>
            <a:r>
              <a:rPr lang="en-GB" b="1"/>
              <a:t>IDENTIFYING THE BENEFITS OF IKIGAI (HAPPINESS) – active matching activity</a:t>
            </a:r>
            <a:endParaRPr/>
          </a:p>
          <a:p>
            <a:pPr marL="171450" lvl="0" indent="-171450" algn="l" rtl="0">
              <a:lnSpc>
                <a:spcPct val="100000"/>
              </a:lnSpc>
              <a:spcBef>
                <a:spcPts val="0"/>
              </a:spcBef>
              <a:spcAft>
                <a:spcPts val="0"/>
              </a:spcAft>
              <a:buClr>
                <a:schemeClr val="dk1"/>
              </a:buClr>
              <a:buSzPts val="1200"/>
              <a:buFont typeface="Arial"/>
              <a:buChar char="•"/>
            </a:pPr>
            <a:r>
              <a:rPr lang="en-GB"/>
              <a:t>Show the four pictures on the slide.</a:t>
            </a:r>
            <a:endParaRPr/>
          </a:p>
          <a:p>
            <a:pPr marL="171450" lvl="0" indent="-171450" algn="l" rtl="0">
              <a:lnSpc>
                <a:spcPct val="100000"/>
              </a:lnSpc>
              <a:spcBef>
                <a:spcPts val="0"/>
              </a:spcBef>
              <a:spcAft>
                <a:spcPts val="0"/>
              </a:spcAft>
              <a:buClr>
                <a:schemeClr val="dk1"/>
              </a:buClr>
              <a:buSzPts val="1200"/>
              <a:buFont typeface="Arial"/>
              <a:buChar char="•"/>
            </a:pPr>
            <a:r>
              <a:rPr lang="en-GB"/>
              <a:t>Label the corners of the room: A, B, C, D to match the pictures.</a:t>
            </a:r>
            <a:endParaRPr/>
          </a:p>
          <a:p>
            <a:pPr marL="171450" lvl="0" indent="-171450" algn="l" rtl="0">
              <a:lnSpc>
                <a:spcPct val="100000"/>
              </a:lnSpc>
              <a:spcBef>
                <a:spcPts val="0"/>
              </a:spcBef>
              <a:spcAft>
                <a:spcPts val="0"/>
              </a:spcAft>
              <a:buClr>
                <a:schemeClr val="dk1"/>
              </a:buClr>
              <a:buSzPts val="1200"/>
              <a:buFont typeface="Arial"/>
              <a:buChar char="•"/>
            </a:pPr>
            <a:r>
              <a:rPr lang="en-GB"/>
              <a:t>In turn, reveal each of the word labels and ask pupils to move to the matching picture corner.</a:t>
            </a:r>
            <a:endParaRPr/>
          </a:p>
          <a:p>
            <a:pPr marL="171450" lvl="0" indent="-171450" algn="l" rtl="0">
              <a:lnSpc>
                <a:spcPct val="100000"/>
              </a:lnSpc>
              <a:spcBef>
                <a:spcPts val="0"/>
              </a:spcBef>
              <a:spcAft>
                <a:spcPts val="0"/>
              </a:spcAft>
              <a:buClr>
                <a:schemeClr val="dk1"/>
              </a:buClr>
              <a:buSzPts val="1200"/>
              <a:buFont typeface="Arial"/>
              <a:buChar char="•"/>
            </a:pPr>
            <a:r>
              <a:rPr lang="en-GB"/>
              <a:t>Click again to reveal the answers.</a:t>
            </a:r>
            <a:endParaRPr/>
          </a:p>
          <a:p>
            <a:pPr marL="171450" lvl="0" indent="-171450" algn="l" rtl="0">
              <a:lnSpc>
                <a:spcPct val="100000"/>
              </a:lnSpc>
              <a:spcBef>
                <a:spcPts val="0"/>
              </a:spcBef>
              <a:spcAft>
                <a:spcPts val="0"/>
              </a:spcAft>
              <a:buClr>
                <a:schemeClr val="dk1"/>
              </a:buClr>
              <a:buSzPts val="1200"/>
              <a:buFont typeface="Arial"/>
              <a:buChar char="•"/>
            </a:pPr>
            <a:r>
              <a:rPr lang="en-GB"/>
              <a:t>Alternatively, allocate each pupil a word label, i.e. 1 = physically healthy. On go, pupils move to their matching picture corner.</a:t>
            </a:r>
            <a:endParaRPr/>
          </a:p>
          <a:p>
            <a:pPr marL="171450" lvl="0" indent="-171450" algn="l" rtl="0">
              <a:lnSpc>
                <a:spcPct val="100000"/>
              </a:lnSpc>
              <a:spcBef>
                <a:spcPts val="0"/>
              </a:spcBef>
              <a:spcAft>
                <a:spcPts val="0"/>
              </a:spcAft>
              <a:buClr>
                <a:schemeClr val="dk1"/>
              </a:buClr>
              <a:buSzPts val="1200"/>
              <a:buFont typeface="Arial"/>
              <a:buChar char="•"/>
            </a:pPr>
            <a:r>
              <a:rPr lang="en-GB"/>
              <a:t>To increase the challenge (or use a non-active method), ask pupils to identify the pictures without showing (or moving to) the matching labels.</a:t>
            </a:r>
            <a:endParaRPr/>
          </a:p>
          <a:p>
            <a:pPr marL="0" lvl="0" indent="0" algn="l" rtl="0">
              <a:spcBef>
                <a:spcPts val="0"/>
              </a:spcBef>
              <a:spcAft>
                <a:spcPts val="0"/>
              </a:spcAft>
              <a:buNone/>
            </a:pPr>
            <a:endParaRPr/>
          </a:p>
        </p:txBody>
      </p:sp>
      <p:sp>
        <p:nvSpPr>
          <p:cNvPr id="150" name="Google Shape;15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entury Gothic"/>
              <a:buNone/>
            </a:pPr>
            <a:r>
              <a:rPr lang="en-GB" b="1"/>
              <a:t>IDENTIFYING THE BENEFITS OF IKIGAI (HAPPINESS) – active matching activity</a:t>
            </a:r>
            <a:endParaRPr/>
          </a:p>
          <a:p>
            <a:pPr marL="171450" lvl="0" indent="-171450" algn="l" rtl="0">
              <a:lnSpc>
                <a:spcPct val="100000"/>
              </a:lnSpc>
              <a:spcBef>
                <a:spcPts val="0"/>
              </a:spcBef>
              <a:spcAft>
                <a:spcPts val="0"/>
              </a:spcAft>
              <a:buClr>
                <a:schemeClr val="dk1"/>
              </a:buClr>
              <a:buSzPts val="1200"/>
              <a:buFont typeface="Arial"/>
              <a:buChar char="•"/>
            </a:pPr>
            <a:r>
              <a:rPr lang="en-GB"/>
              <a:t>Show the four pictures on the slide.</a:t>
            </a:r>
            <a:endParaRPr/>
          </a:p>
          <a:p>
            <a:pPr marL="171450" lvl="0" indent="-171450" algn="l" rtl="0">
              <a:lnSpc>
                <a:spcPct val="100000"/>
              </a:lnSpc>
              <a:spcBef>
                <a:spcPts val="0"/>
              </a:spcBef>
              <a:spcAft>
                <a:spcPts val="0"/>
              </a:spcAft>
              <a:buClr>
                <a:schemeClr val="dk1"/>
              </a:buClr>
              <a:buSzPts val="1200"/>
              <a:buFont typeface="Arial"/>
              <a:buChar char="•"/>
            </a:pPr>
            <a:r>
              <a:rPr lang="en-GB"/>
              <a:t>Label the corners of the room: A, B, C, D to match the pictures.</a:t>
            </a:r>
            <a:endParaRPr/>
          </a:p>
          <a:p>
            <a:pPr marL="171450" lvl="0" indent="-171450" algn="l" rtl="0">
              <a:lnSpc>
                <a:spcPct val="100000"/>
              </a:lnSpc>
              <a:spcBef>
                <a:spcPts val="0"/>
              </a:spcBef>
              <a:spcAft>
                <a:spcPts val="0"/>
              </a:spcAft>
              <a:buClr>
                <a:schemeClr val="dk1"/>
              </a:buClr>
              <a:buSzPts val="1200"/>
              <a:buFont typeface="Arial"/>
              <a:buChar char="•"/>
            </a:pPr>
            <a:r>
              <a:rPr lang="en-GB"/>
              <a:t>In turn, reveal each of the word labels and ask pupils to move to the matching picture corner.</a:t>
            </a:r>
            <a:endParaRPr/>
          </a:p>
          <a:p>
            <a:pPr marL="171450" lvl="0" indent="-171450" algn="l" rtl="0">
              <a:lnSpc>
                <a:spcPct val="100000"/>
              </a:lnSpc>
              <a:spcBef>
                <a:spcPts val="0"/>
              </a:spcBef>
              <a:spcAft>
                <a:spcPts val="0"/>
              </a:spcAft>
              <a:buClr>
                <a:schemeClr val="dk1"/>
              </a:buClr>
              <a:buSzPts val="1200"/>
              <a:buFont typeface="Arial"/>
              <a:buChar char="•"/>
            </a:pPr>
            <a:r>
              <a:rPr lang="en-GB"/>
              <a:t>Click again to reveal the answers.</a:t>
            </a:r>
            <a:endParaRPr/>
          </a:p>
          <a:p>
            <a:pPr marL="171450" lvl="0" indent="-171450" algn="l" rtl="0">
              <a:lnSpc>
                <a:spcPct val="100000"/>
              </a:lnSpc>
              <a:spcBef>
                <a:spcPts val="0"/>
              </a:spcBef>
              <a:spcAft>
                <a:spcPts val="0"/>
              </a:spcAft>
              <a:buClr>
                <a:schemeClr val="dk1"/>
              </a:buClr>
              <a:buSzPts val="1200"/>
              <a:buFont typeface="Arial"/>
              <a:buChar char="•"/>
            </a:pPr>
            <a:r>
              <a:rPr lang="en-GB"/>
              <a:t>Alternatively, allocate each pupil a word label, i.e. 1 = physically healthy. On go, pupils move to their matching picture corner.</a:t>
            </a:r>
            <a:endParaRPr/>
          </a:p>
          <a:p>
            <a:pPr marL="171450" lvl="0" indent="-171450" algn="l" rtl="0">
              <a:lnSpc>
                <a:spcPct val="100000"/>
              </a:lnSpc>
              <a:spcBef>
                <a:spcPts val="0"/>
              </a:spcBef>
              <a:spcAft>
                <a:spcPts val="0"/>
              </a:spcAft>
              <a:buClr>
                <a:schemeClr val="dk1"/>
              </a:buClr>
              <a:buSzPts val="1200"/>
              <a:buFont typeface="Arial"/>
              <a:buChar char="•"/>
            </a:pPr>
            <a:r>
              <a:rPr lang="en-GB"/>
              <a:t>To increase the challenge (or use a non-active method), ask pupils to identify the pictures without showing (or moving to) the matching labels.</a:t>
            </a:r>
            <a:endParaRPr/>
          </a:p>
          <a:p>
            <a:pPr marL="0" lvl="0" indent="0" algn="l" rtl="0">
              <a:spcBef>
                <a:spcPts val="0"/>
              </a:spcBef>
              <a:spcAft>
                <a:spcPts val="0"/>
              </a:spcAft>
              <a:buNone/>
            </a:pPr>
            <a:endParaRPr/>
          </a:p>
        </p:txBody>
      </p:sp>
      <p:sp>
        <p:nvSpPr>
          <p:cNvPr id="182" name="Google Shape;18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en-GB" b="1"/>
              <a:t>CHANGING HOW HAPPY YOU ARE – information </a:t>
            </a:r>
            <a:endParaRPr/>
          </a:p>
          <a:p>
            <a:pPr marL="171450" lvl="0" indent="-171450" algn="l" rtl="0">
              <a:lnSpc>
                <a:spcPct val="100000"/>
              </a:lnSpc>
              <a:spcBef>
                <a:spcPts val="0"/>
              </a:spcBef>
              <a:spcAft>
                <a:spcPts val="0"/>
              </a:spcAft>
              <a:buClr>
                <a:schemeClr val="dk1"/>
              </a:buClr>
              <a:buSzPts val="1200"/>
              <a:buFont typeface="Arial"/>
              <a:buChar char="•"/>
            </a:pPr>
            <a:r>
              <a:rPr lang="en-GB"/>
              <a:t>Research by Akihiro Hasegawa (2001) – a clinical psychologist – found that Japanese people believe happiness in life comes from the sum of small joys. This means you can still have ikigai – and look forward to things – even if you are having a sad moment.</a:t>
            </a:r>
            <a:endParaRPr/>
          </a:p>
          <a:p>
            <a:pPr marL="171450" lvl="0" indent="-171450" algn="l" rtl="0">
              <a:lnSpc>
                <a:spcPct val="100000"/>
              </a:lnSpc>
              <a:spcBef>
                <a:spcPts val="0"/>
              </a:spcBef>
              <a:spcAft>
                <a:spcPts val="0"/>
              </a:spcAft>
              <a:buClr>
                <a:schemeClr val="dk1"/>
              </a:buClr>
              <a:buSzPts val="1200"/>
              <a:buFont typeface="Arial"/>
              <a:buChar char="•"/>
            </a:pPr>
            <a:r>
              <a:rPr lang="en-GB"/>
              <a:t>They also believe that it isn’t enough to value or have a purpose in life; ikigai comes from putting those values and that sense of purpose into action.</a:t>
            </a:r>
            <a:endParaRPr/>
          </a:p>
          <a:p>
            <a:pPr marL="0" lvl="0" indent="0" algn="l" rtl="0">
              <a:lnSpc>
                <a:spcPct val="100000"/>
              </a:lnSpc>
              <a:spcBef>
                <a:spcPts val="0"/>
              </a:spcBef>
              <a:spcAft>
                <a:spcPts val="0"/>
              </a:spcAft>
              <a:buClr>
                <a:schemeClr val="dk1"/>
              </a:buClr>
              <a:buSzPts val="1400"/>
              <a:buFont typeface="Century Gothic"/>
              <a:buNone/>
            </a:pPr>
            <a:endParaRPr/>
          </a:p>
          <a:p>
            <a:pPr marL="171450" lvl="0" indent="-95250" algn="l" rtl="0">
              <a:lnSpc>
                <a:spcPct val="100000"/>
              </a:lnSpc>
              <a:spcBef>
                <a:spcPts val="0"/>
              </a:spcBef>
              <a:spcAft>
                <a:spcPts val="0"/>
              </a:spcAft>
              <a:buClr>
                <a:schemeClr val="dk1"/>
              </a:buClr>
              <a:buSzPts val="1200"/>
              <a:buFont typeface="Arial"/>
              <a:buNone/>
            </a:pPr>
            <a:endParaRPr/>
          </a:p>
        </p:txBody>
      </p:sp>
      <p:sp>
        <p:nvSpPr>
          <p:cNvPr id="214" name="Google Shape;21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en-GB" b="1" dirty="0"/>
              <a:t>CHANGING HOW HAPPY YOU ARE – activity </a:t>
            </a:r>
            <a:endParaRPr dirty="0"/>
          </a:p>
          <a:p>
            <a:pPr marL="171450" lvl="0" indent="-171450" algn="l" rtl="0">
              <a:lnSpc>
                <a:spcPct val="100000"/>
              </a:lnSpc>
              <a:spcBef>
                <a:spcPts val="0"/>
              </a:spcBef>
              <a:spcAft>
                <a:spcPts val="0"/>
              </a:spcAft>
              <a:buClr>
                <a:schemeClr val="dk1"/>
              </a:buClr>
              <a:buSzPts val="1200"/>
              <a:buFont typeface="Arial"/>
              <a:buChar char="•"/>
            </a:pPr>
            <a:r>
              <a:rPr lang="en-GB" dirty="0"/>
              <a:t>Ask pupils to stand up. Explain they will show the answer (the percentage) by touching the relevant part of their bodies:</a:t>
            </a:r>
            <a:endParaRPr dirty="0"/>
          </a:p>
          <a:p>
            <a:pPr marL="628650" lvl="1" indent="-171450" algn="l" rtl="0">
              <a:lnSpc>
                <a:spcPct val="100000"/>
              </a:lnSpc>
              <a:spcBef>
                <a:spcPts val="0"/>
              </a:spcBef>
              <a:spcAft>
                <a:spcPts val="0"/>
              </a:spcAft>
              <a:buClr>
                <a:schemeClr val="dk1"/>
              </a:buClr>
              <a:buSzPts val="1200"/>
              <a:buFont typeface="Arial"/>
              <a:buChar char="•"/>
            </a:pPr>
            <a:r>
              <a:rPr lang="en-GB" dirty="0"/>
              <a:t>Head – 100%</a:t>
            </a:r>
            <a:endParaRPr dirty="0"/>
          </a:p>
          <a:p>
            <a:pPr marL="628650" lvl="1" indent="-171450" algn="l" rtl="0">
              <a:lnSpc>
                <a:spcPct val="100000"/>
              </a:lnSpc>
              <a:spcBef>
                <a:spcPts val="0"/>
              </a:spcBef>
              <a:spcAft>
                <a:spcPts val="0"/>
              </a:spcAft>
              <a:buClr>
                <a:schemeClr val="dk1"/>
              </a:buClr>
              <a:buSzPts val="1200"/>
              <a:buFont typeface="Arial"/>
              <a:buChar char="•"/>
            </a:pPr>
            <a:r>
              <a:rPr lang="en-GB" dirty="0"/>
              <a:t>Shoulders – 75%</a:t>
            </a:r>
            <a:endParaRPr dirty="0"/>
          </a:p>
          <a:p>
            <a:pPr marL="628650" lvl="1" indent="-171450" algn="l" rtl="0">
              <a:lnSpc>
                <a:spcPct val="100000"/>
              </a:lnSpc>
              <a:spcBef>
                <a:spcPts val="0"/>
              </a:spcBef>
              <a:spcAft>
                <a:spcPts val="0"/>
              </a:spcAft>
              <a:buClr>
                <a:schemeClr val="dk1"/>
              </a:buClr>
              <a:buSzPts val="1200"/>
              <a:buFont typeface="Arial"/>
              <a:buChar char="•"/>
            </a:pPr>
            <a:r>
              <a:rPr lang="en-GB" dirty="0"/>
              <a:t>Waist – 50%</a:t>
            </a:r>
            <a:endParaRPr dirty="0"/>
          </a:p>
          <a:p>
            <a:pPr marL="628650" lvl="1" indent="-171450" algn="l" rtl="0">
              <a:lnSpc>
                <a:spcPct val="100000"/>
              </a:lnSpc>
              <a:spcBef>
                <a:spcPts val="0"/>
              </a:spcBef>
              <a:spcAft>
                <a:spcPts val="0"/>
              </a:spcAft>
              <a:buClr>
                <a:schemeClr val="dk1"/>
              </a:buClr>
              <a:buSzPts val="1200"/>
              <a:buFont typeface="Arial"/>
              <a:buChar char="•"/>
            </a:pPr>
            <a:r>
              <a:rPr lang="en-GB" dirty="0"/>
              <a:t>Knees – 25%</a:t>
            </a:r>
            <a:endParaRPr dirty="0"/>
          </a:p>
          <a:p>
            <a:pPr marL="628650" lvl="1" indent="-171450" algn="l" rtl="0">
              <a:lnSpc>
                <a:spcPct val="100000"/>
              </a:lnSpc>
              <a:spcBef>
                <a:spcPts val="0"/>
              </a:spcBef>
              <a:spcAft>
                <a:spcPts val="0"/>
              </a:spcAft>
              <a:buClr>
                <a:schemeClr val="dk1"/>
              </a:buClr>
              <a:buSzPts val="1200"/>
              <a:buFont typeface="Arial"/>
              <a:buChar char="•"/>
            </a:pPr>
            <a:r>
              <a:rPr lang="en-GB" dirty="0"/>
              <a:t>Toes – 0%</a:t>
            </a:r>
            <a:endParaRPr dirty="0"/>
          </a:p>
          <a:p>
            <a:pPr marL="171450" lvl="0" indent="-171450" algn="l" rtl="0">
              <a:lnSpc>
                <a:spcPct val="100000"/>
              </a:lnSpc>
              <a:spcBef>
                <a:spcPts val="0"/>
              </a:spcBef>
              <a:spcAft>
                <a:spcPts val="0"/>
              </a:spcAft>
              <a:buClr>
                <a:schemeClr val="dk1"/>
              </a:buClr>
              <a:buSzPts val="1200"/>
              <a:buFont typeface="Arial"/>
              <a:buChar char="•"/>
            </a:pPr>
            <a:r>
              <a:rPr lang="en-GB" dirty="0"/>
              <a:t>Ask them to decide to what extent </a:t>
            </a:r>
            <a:r>
              <a:rPr lang="en-GB" u="sng" dirty="0"/>
              <a:t>they</a:t>
            </a:r>
            <a:r>
              <a:rPr lang="en-GB" dirty="0"/>
              <a:t> can influence (change) how happy they are (as opposed to other factors/influences).</a:t>
            </a:r>
            <a:endParaRPr dirty="0"/>
          </a:p>
          <a:p>
            <a:pPr marL="171450" lvl="0" indent="-171450" algn="l" rtl="0">
              <a:lnSpc>
                <a:spcPct val="100000"/>
              </a:lnSpc>
              <a:spcBef>
                <a:spcPts val="0"/>
              </a:spcBef>
              <a:spcAft>
                <a:spcPts val="0"/>
              </a:spcAft>
              <a:buClr>
                <a:schemeClr val="dk1"/>
              </a:buClr>
              <a:buSzPts val="1200"/>
              <a:buFont typeface="Arial"/>
              <a:buChar char="•"/>
            </a:pPr>
            <a:r>
              <a:rPr lang="en-GB" dirty="0"/>
              <a:t>On ‘go’, pupils show by touching the relevant body part.</a:t>
            </a:r>
            <a:endParaRPr dirty="0"/>
          </a:p>
          <a:p>
            <a:pPr marL="171450" lvl="0" indent="-171450" algn="l" rtl="0">
              <a:lnSpc>
                <a:spcPct val="100000"/>
              </a:lnSpc>
              <a:spcBef>
                <a:spcPts val="0"/>
              </a:spcBef>
              <a:spcAft>
                <a:spcPts val="0"/>
              </a:spcAft>
              <a:buClr>
                <a:schemeClr val="dk1"/>
              </a:buClr>
              <a:buSzPts val="1200"/>
              <a:buFont typeface="Arial"/>
              <a:buChar char="•"/>
            </a:pPr>
            <a:r>
              <a:rPr lang="en-GB" dirty="0"/>
              <a:t>Show the bar chart to show the facts (data from Action for Happiness).</a:t>
            </a:r>
            <a:endParaRPr dirty="0"/>
          </a:p>
          <a:p>
            <a:pPr marL="628650" lvl="1" indent="-171450" algn="l" rtl="0">
              <a:lnSpc>
                <a:spcPct val="100000"/>
              </a:lnSpc>
              <a:spcBef>
                <a:spcPts val="0"/>
              </a:spcBef>
              <a:spcAft>
                <a:spcPts val="0"/>
              </a:spcAft>
              <a:buClr>
                <a:schemeClr val="dk1"/>
              </a:buClr>
              <a:buSzPts val="1200"/>
              <a:buFont typeface="Arial"/>
              <a:buChar char="•"/>
            </a:pPr>
            <a:r>
              <a:rPr lang="en-GB" dirty="0"/>
              <a:t>Our genes have an approx. 50% influence on how happy we are (some people are naturally happier than others).</a:t>
            </a:r>
            <a:endParaRPr dirty="0"/>
          </a:p>
          <a:p>
            <a:pPr marL="628650" lvl="1" indent="-171450" algn="l" rtl="0">
              <a:lnSpc>
                <a:spcPct val="100000"/>
              </a:lnSpc>
              <a:spcBef>
                <a:spcPts val="0"/>
              </a:spcBef>
              <a:spcAft>
                <a:spcPts val="0"/>
              </a:spcAft>
              <a:buClr>
                <a:schemeClr val="dk1"/>
              </a:buClr>
              <a:buSzPts val="1200"/>
              <a:buFont typeface="Arial"/>
              <a:buChar char="•"/>
            </a:pPr>
            <a:r>
              <a:rPr lang="en-GB" dirty="0"/>
              <a:t>External circumstances only have approx. 10% influence (e.g. income, environment, etc.)</a:t>
            </a:r>
            <a:endParaRPr dirty="0"/>
          </a:p>
          <a:p>
            <a:pPr marL="628650" lvl="1" indent="-171450" algn="l" rtl="0">
              <a:lnSpc>
                <a:spcPct val="100000"/>
              </a:lnSpc>
              <a:spcBef>
                <a:spcPts val="0"/>
              </a:spcBef>
              <a:spcAft>
                <a:spcPts val="0"/>
              </a:spcAft>
              <a:buClr>
                <a:schemeClr val="dk1"/>
              </a:buClr>
              <a:buSzPts val="1200"/>
              <a:buFont typeface="Arial"/>
              <a:buChar char="•"/>
            </a:pPr>
            <a:r>
              <a:rPr lang="en-GB" dirty="0"/>
              <a:t>Our choices and actions (behaviours) have approx. 40% influence – therefore we CAN make choices/take actions to affect our happiness.</a:t>
            </a:r>
            <a:endParaRPr dirty="0"/>
          </a:p>
          <a:p>
            <a:pPr marL="171450" lvl="0" indent="-171450" algn="l" rtl="0">
              <a:lnSpc>
                <a:spcPct val="100000"/>
              </a:lnSpc>
              <a:spcBef>
                <a:spcPts val="0"/>
              </a:spcBef>
              <a:spcAft>
                <a:spcPts val="0"/>
              </a:spcAft>
              <a:buClr>
                <a:schemeClr val="dk1"/>
              </a:buClr>
              <a:buSzPts val="1200"/>
              <a:buFont typeface="Arial"/>
              <a:buChar char="•"/>
            </a:pPr>
            <a:r>
              <a:rPr lang="en-GB" dirty="0"/>
              <a:t>Emphasise that pupils can’t control everything they feel, but they can make some difference: they can act; they’re not just passive beings.</a:t>
            </a:r>
            <a:endParaRPr dirty="0"/>
          </a:p>
          <a:p>
            <a:pPr marL="0" lvl="0" indent="0" algn="l" rtl="0">
              <a:lnSpc>
                <a:spcPct val="100000"/>
              </a:lnSpc>
              <a:spcBef>
                <a:spcPts val="0"/>
              </a:spcBef>
              <a:spcAft>
                <a:spcPts val="0"/>
              </a:spcAft>
              <a:buClr>
                <a:schemeClr val="dk1"/>
              </a:buClr>
              <a:buSzPts val="1400"/>
              <a:buFont typeface="Century Gothic"/>
              <a:buNone/>
            </a:pPr>
            <a:endParaRPr dirty="0"/>
          </a:p>
        </p:txBody>
      </p:sp>
      <p:sp>
        <p:nvSpPr>
          <p:cNvPr id="233" name="Google Shape;23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entury Gothic"/>
              <a:buNone/>
            </a:pPr>
            <a:r>
              <a:rPr lang="en-GB" b="1"/>
              <a:t>RECOGNISING THE NEED FOR ACTION – information </a:t>
            </a:r>
            <a:endParaRPr/>
          </a:p>
          <a:p>
            <a:pPr marL="171450" lvl="0" indent="-171450" algn="l" rtl="0">
              <a:lnSpc>
                <a:spcPct val="100000"/>
              </a:lnSpc>
              <a:spcBef>
                <a:spcPts val="0"/>
              </a:spcBef>
              <a:spcAft>
                <a:spcPts val="0"/>
              </a:spcAft>
              <a:buClr>
                <a:schemeClr val="dk1"/>
              </a:buClr>
              <a:buSzPts val="1200"/>
              <a:buFont typeface="Arial"/>
              <a:buChar char="•"/>
            </a:pPr>
            <a:r>
              <a:rPr lang="en-GB"/>
              <a:t>Explain this session encourages pupils to consider the small joys in their lives and how they can make them happen through action.</a:t>
            </a:r>
            <a:endParaRPr/>
          </a:p>
          <a:p>
            <a:pPr marL="171450" lvl="0" indent="-171450" algn="l" rtl="0">
              <a:lnSpc>
                <a:spcPct val="100000"/>
              </a:lnSpc>
              <a:spcBef>
                <a:spcPts val="0"/>
              </a:spcBef>
              <a:spcAft>
                <a:spcPts val="0"/>
              </a:spcAft>
              <a:buClr>
                <a:schemeClr val="dk1"/>
              </a:buClr>
              <a:buSzPts val="1200"/>
              <a:buFont typeface="Arial"/>
              <a:buChar char="•"/>
            </a:pPr>
            <a:r>
              <a:rPr lang="en-GB"/>
              <a:t>Explain that, later in the session, pupils will identify some simple actions and challenges they can do – at school, at home and wider.</a:t>
            </a:r>
            <a:endParaRPr/>
          </a:p>
          <a:p>
            <a:pPr marL="0" lvl="0" indent="0" algn="l" rtl="0">
              <a:lnSpc>
                <a:spcPct val="100000"/>
              </a:lnSpc>
              <a:spcBef>
                <a:spcPts val="0"/>
              </a:spcBef>
              <a:spcAft>
                <a:spcPts val="0"/>
              </a:spcAft>
              <a:buClr>
                <a:schemeClr val="dk1"/>
              </a:buClr>
              <a:buSzPts val="1200"/>
              <a:buFont typeface="Arial"/>
              <a:buNone/>
            </a:pPr>
            <a:endParaRPr/>
          </a:p>
          <a:p>
            <a:pPr marL="171450" marR="0" lvl="0" indent="-171450" algn="l" rtl="0">
              <a:lnSpc>
                <a:spcPct val="100000"/>
              </a:lnSpc>
              <a:spcBef>
                <a:spcPts val="0"/>
              </a:spcBef>
              <a:spcAft>
                <a:spcPts val="0"/>
              </a:spcAft>
              <a:buClr>
                <a:schemeClr val="dk1"/>
              </a:buClr>
              <a:buSzPts val="1200"/>
              <a:buFont typeface="Arial"/>
              <a:buChar char="•"/>
            </a:pPr>
            <a:r>
              <a:rPr lang="en-GB"/>
              <a:t>Additional information: </a:t>
            </a:r>
            <a:r>
              <a:rPr lang="en-GB" sz="1200" b="0" i="0">
                <a:solidFill>
                  <a:schemeClr val="dk1"/>
                </a:solidFill>
                <a:latin typeface="Century Gothic"/>
                <a:ea typeface="Century Gothic"/>
                <a:cs typeface="Century Gothic"/>
                <a:sym typeface="Century Gothic"/>
              </a:rPr>
              <a:t>The Dalai Lama is the head monk of Tibetan Buddhism. Tibetan Buddhists believe that the Dalai Lama is the god of compassion who comes to Earth to help people.</a:t>
            </a:r>
            <a:endParaRPr/>
          </a:p>
          <a:p>
            <a:pPr marL="0" lvl="0" indent="0" algn="l" rtl="0">
              <a:spcBef>
                <a:spcPts val="0"/>
              </a:spcBef>
              <a:spcAft>
                <a:spcPts val="0"/>
              </a:spcAft>
              <a:buNone/>
            </a:pPr>
            <a:endParaRPr/>
          </a:p>
        </p:txBody>
      </p:sp>
      <p:sp>
        <p:nvSpPr>
          <p:cNvPr id="271" name="Google Shape;27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entury Gothic"/>
              <a:buNone/>
            </a:pPr>
            <a:r>
              <a:rPr lang="en-GB" b="1"/>
              <a:t>IDENTIFYING THE FIVE WAYS TO WELLBEING – information</a:t>
            </a:r>
            <a:endParaRPr/>
          </a:p>
          <a:p>
            <a:pPr marL="171450" lvl="0" indent="-171450" algn="l" rtl="0">
              <a:lnSpc>
                <a:spcPct val="100000"/>
              </a:lnSpc>
              <a:spcBef>
                <a:spcPts val="0"/>
              </a:spcBef>
              <a:spcAft>
                <a:spcPts val="0"/>
              </a:spcAft>
              <a:buClr>
                <a:schemeClr val="dk1"/>
              </a:buClr>
              <a:buSzPts val="1200"/>
              <a:buFont typeface="Arial"/>
              <a:buChar char="•"/>
            </a:pPr>
            <a:r>
              <a:rPr lang="en-GB"/>
              <a:t>Use the slide to share the five happiness actions: these are things that pupils can do to help make themselves and others happy.</a:t>
            </a:r>
            <a:endParaRPr/>
          </a:p>
          <a:p>
            <a:pPr marL="628650" lvl="1" indent="-171450" algn="l" rtl="0">
              <a:lnSpc>
                <a:spcPct val="150000"/>
              </a:lnSpc>
              <a:spcBef>
                <a:spcPts val="0"/>
              </a:spcBef>
              <a:spcAft>
                <a:spcPts val="0"/>
              </a:spcAft>
              <a:buClr>
                <a:schemeClr val="dk1"/>
              </a:buClr>
              <a:buSzPts val="1200"/>
              <a:buFont typeface="Arial"/>
              <a:buChar char="•"/>
            </a:pPr>
            <a:r>
              <a:rPr lang="en-GB" sz="1200" b="1"/>
              <a:t>Connect</a:t>
            </a:r>
            <a:r>
              <a:rPr lang="en-GB" sz="1200"/>
              <a:t> – to people and nature (positive relationships are critical to wellbeing; connecting to nature is proven to improve wellbeing).</a:t>
            </a:r>
            <a:endParaRPr/>
          </a:p>
          <a:p>
            <a:pPr marL="628650" lvl="1" indent="-171450" algn="l" rtl="0">
              <a:lnSpc>
                <a:spcPct val="150000"/>
              </a:lnSpc>
              <a:spcBef>
                <a:spcPts val="0"/>
              </a:spcBef>
              <a:spcAft>
                <a:spcPts val="0"/>
              </a:spcAft>
              <a:buClr>
                <a:schemeClr val="dk1"/>
              </a:buClr>
              <a:buSzPts val="1200"/>
              <a:buFont typeface="Arial"/>
              <a:buChar char="•"/>
            </a:pPr>
            <a:r>
              <a:rPr lang="en-GB" sz="1200" b="1"/>
              <a:t>Notice</a:t>
            </a:r>
            <a:r>
              <a:rPr lang="en-GB" sz="1200"/>
              <a:t> – be aware of moments and details (take time to appreciate things; mindfulness; focus on here and now instead of worrying about past/present).</a:t>
            </a:r>
            <a:endParaRPr/>
          </a:p>
          <a:p>
            <a:pPr marL="628650" lvl="1" indent="-171450" algn="l" rtl="0">
              <a:lnSpc>
                <a:spcPct val="150000"/>
              </a:lnSpc>
              <a:spcBef>
                <a:spcPts val="0"/>
              </a:spcBef>
              <a:spcAft>
                <a:spcPts val="0"/>
              </a:spcAft>
              <a:buClr>
                <a:schemeClr val="dk1"/>
              </a:buClr>
              <a:buSzPts val="1200"/>
              <a:buFont typeface="Arial"/>
              <a:buChar char="•"/>
            </a:pPr>
            <a:r>
              <a:rPr lang="en-GB" sz="1200" b="1"/>
              <a:t>Move</a:t>
            </a:r>
            <a:r>
              <a:rPr lang="en-GB" sz="1200"/>
              <a:t> – be active, sit less and get outside (being physically active is as good for our mental/emotional health as our physical health)</a:t>
            </a:r>
            <a:endParaRPr/>
          </a:p>
          <a:p>
            <a:pPr marL="628650" lvl="1" indent="-171450" algn="l" rtl="0">
              <a:lnSpc>
                <a:spcPct val="150000"/>
              </a:lnSpc>
              <a:spcBef>
                <a:spcPts val="0"/>
              </a:spcBef>
              <a:spcAft>
                <a:spcPts val="0"/>
              </a:spcAft>
              <a:buClr>
                <a:schemeClr val="dk1"/>
              </a:buClr>
              <a:buSzPts val="1200"/>
              <a:buFont typeface="Arial"/>
              <a:buChar char="•"/>
            </a:pPr>
            <a:r>
              <a:rPr lang="en-GB" sz="1200" b="1"/>
              <a:t>Discover</a:t>
            </a:r>
            <a:r>
              <a:rPr lang="en-GB" sz="1200"/>
              <a:t> – try new things and keep learning (curiosity and learning new skills keep our brains active and healthy – and builds confidence).</a:t>
            </a:r>
            <a:endParaRPr/>
          </a:p>
          <a:p>
            <a:pPr marL="628650" lvl="1" indent="-171450" algn="l" rtl="0">
              <a:lnSpc>
                <a:spcPct val="150000"/>
              </a:lnSpc>
              <a:spcBef>
                <a:spcPts val="0"/>
              </a:spcBef>
              <a:spcAft>
                <a:spcPts val="0"/>
              </a:spcAft>
              <a:buClr>
                <a:schemeClr val="dk1"/>
              </a:buClr>
              <a:buSzPts val="1200"/>
              <a:buFont typeface="Arial"/>
              <a:buChar char="•"/>
            </a:pPr>
            <a:r>
              <a:rPr lang="en-GB" sz="1200" b="1"/>
              <a:t>Give</a:t>
            </a:r>
            <a:r>
              <a:rPr lang="en-GB" sz="1200"/>
              <a:t> – be kind and help others (this includes small kindnesses – smiling or saying thank you – as well as ‘service’ or volunteering).</a:t>
            </a:r>
            <a:endParaRPr/>
          </a:p>
          <a:p>
            <a:pPr marL="171450" lvl="0" indent="-171450" algn="l" rtl="0">
              <a:lnSpc>
                <a:spcPct val="150000"/>
              </a:lnSpc>
              <a:spcBef>
                <a:spcPts val="0"/>
              </a:spcBef>
              <a:spcAft>
                <a:spcPts val="0"/>
              </a:spcAft>
              <a:buClr>
                <a:schemeClr val="dk1"/>
              </a:buClr>
              <a:buSzPts val="1200"/>
              <a:buFont typeface="Arial"/>
              <a:buChar char="•"/>
            </a:pPr>
            <a:r>
              <a:rPr lang="en-GB"/>
              <a:t>Clarify that the actions may be linked; they are not necessarily separate, e.g. by helping people you are also connecting to them.</a:t>
            </a:r>
            <a:endParaRPr/>
          </a:p>
          <a:p>
            <a:pPr marL="171450" lvl="0" indent="-171450" algn="l" rtl="0">
              <a:lnSpc>
                <a:spcPct val="100000"/>
              </a:lnSpc>
              <a:spcBef>
                <a:spcPts val="0"/>
              </a:spcBef>
              <a:spcAft>
                <a:spcPts val="0"/>
              </a:spcAft>
              <a:buClr>
                <a:schemeClr val="dk1"/>
              </a:buClr>
              <a:buSzPts val="1200"/>
              <a:buFont typeface="Arial"/>
              <a:buChar char="•"/>
            </a:pPr>
            <a:r>
              <a:rPr lang="en-GB"/>
              <a:t>The following slides provide activities to deepen/test pupils’ understanding and provide examples.</a:t>
            </a:r>
            <a:endParaRPr/>
          </a:p>
          <a:p>
            <a:pPr marL="0" lvl="0" indent="0"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Clr>
                <a:schemeClr val="dk1"/>
              </a:buClr>
              <a:buSzPts val="1200"/>
              <a:buFont typeface="Arial"/>
              <a:buNone/>
            </a:pPr>
            <a:r>
              <a:rPr lang="en-GB" b="1"/>
              <a:t>Background information for teacher: </a:t>
            </a:r>
            <a:r>
              <a:rPr lang="en-GB"/>
              <a:t>Five Ways to Wellbeing is a set of evidence-based public mental health messages aimed at improving the mental health of the UK population. They were developed by a government think-tank in 2008 and are used across the UK by national and local agencies. Mind produces a simple summary for adults: </a:t>
            </a:r>
            <a:r>
              <a:rPr lang="en-GB" u="sng">
                <a:solidFill>
                  <a:schemeClr val="hlink"/>
                </a:solidFill>
                <a:hlinkClick r:id="rId3"/>
              </a:rPr>
              <a:t>https://www.mind.org.uk/media/4220803/five-ways-to-wellbeing_poster.pdf</a:t>
            </a:r>
            <a:r>
              <a:rPr lang="en-GB"/>
              <a:t> The Travel to Tokyo resources have tweaked the language of the five ways to wellbeing but the principles are the same.</a:t>
            </a:r>
            <a:endParaRPr/>
          </a:p>
          <a:p>
            <a:pPr marL="0" lvl="0" indent="0" algn="l" rtl="0">
              <a:spcBef>
                <a:spcPts val="0"/>
              </a:spcBef>
              <a:spcAft>
                <a:spcPts val="0"/>
              </a:spcAft>
              <a:buNone/>
            </a:pPr>
            <a:endParaRPr/>
          </a:p>
        </p:txBody>
      </p:sp>
      <p:sp>
        <p:nvSpPr>
          <p:cNvPr id="280" name="Google Shape;28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25"/>
          <p:cNvSpPr/>
          <p:nvPr/>
        </p:nvSpPr>
        <p:spPr>
          <a:xfrm>
            <a:off x="3631842" y="5756855"/>
            <a:ext cx="4757675" cy="978795"/>
          </a:xfrm>
          <a:prstGeom prst="rect">
            <a:avLst/>
          </a:prstGeom>
          <a:solidFill>
            <a:srgbClr val="0F39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7" name="Google Shape;17;p25" descr="A close up of a sign&#10;&#10;Description automatically generated"/>
          <p:cNvPicPr preferRelativeResize="0"/>
          <p:nvPr/>
        </p:nvPicPr>
        <p:blipFill rotWithShape="1">
          <a:blip r:embed="rId3">
            <a:alphaModFix/>
          </a:blip>
          <a:srcRect/>
          <a:stretch/>
        </p:blipFill>
        <p:spPr>
          <a:xfrm>
            <a:off x="3802483" y="5756856"/>
            <a:ext cx="4587034" cy="90167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7"/>
        <p:cNvGrpSpPr/>
        <p:nvPr/>
      </p:nvGrpSpPr>
      <p:grpSpPr>
        <a:xfrm>
          <a:off x="0" y="0"/>
          <a:ext cx="0" cy="0"/>
          <a:chOff x="0" y="0"/>
          <a:chExt cx="0" cy="0"/>
        </a:xfrm>
      </p:grpSpPr>
      <p:sp>
        <p:nvSpPr>
          <p:cNvPr id="68" name="Google Shape;68;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3"/>
        <p:cNvGrpSpPr/>
        <p:nvPr/>
      </p:nvGrpSpPr>
      <p:grpSpPr>
        <a:xfrm>
          <a:off x="0" y="0"/>
          <a:ext cx="0" cy="0"/>
          <a:chOff x="0" y="0"/>
          <a:chExt cx="0" cy="0"/>
        </a:xfrm>
      </p:grpSpPr>
      <p:sp>
        <p:nvSpPr>
          <p:cNvPr id="74" name="Google Shape;74;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634F0BA-0E62-41FF-972C-D88FAEC3DC78}" type="datetimeFigureOut">
              <a:rPr lang="en-GB" smtClean="0"/>
              <a:t>09/05/2021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049305-C4F9-4184-8831-492A79682CCB}" type="slidenum">
              <a:rPr lang="en-GB" smtClean="0"/>
              <a:t>‹#›</a:t>
            </a:fld>
            <a:endParaRPr lang="en-GB"/>
          </a:p>
        </p:txBody>
      </p:sp>
    </p:spTree>
    <p:extLst>
      <p:ext uri="{BB962C8B-B14F-4D97-AF65-F5344CB8AC3E}">
        <p14:creationId xmlns:p14="http://schemas.microsoft.com/office/powerpoint/2010/main" val="2924830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34F0BA-0E62-41FF-972C-D88FAEC3DC78}" type="datetimeFigureOut">
              <a:rPr lang="en-GB" smtClean="0"/>
              <a:t>09/05/2021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049305-C4F9-4184-8831-492A79682CCB}" type="slidenum">
              <a:rPr lang="en-GB" smtClean="0"/>
              <a:t>‹#›</a:t>
            </a:fld>
            <a:endParaRPr lang="en-GB"/>
          </a:p>
        </p:txBody>
      </p:sp>
    </p:spTree>
    <p:extLst>
      <p:ext uri="{BB962C8B-B14F-4D97-AF65-F5344CB8AC3E}">
        <p14:creationId xmlns:p14="http://schemas.microsoft.com/office/powerpoint/2010/main" val="4003900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34F0BA-0E62-41FF-972C-D88FAEC3DC78}" type="datetimeFigureOut">
              <a:rPr lang="en-GB" smtClean="0"/>
              <a:t>09/05/2021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049305-C4F9-4184-8831-492A79682CCB}" type="slidenum">
              <a:rPr lang="en-GB" smtClean="0"/>
              <a:t>‹#›</a:t>
            </a:fld>
            <a:endParaRPr lang="en-GB"/>
          </a:p>
        </p:txBody>
      </p:sp>
    </p:spTree>
    <p:extLst>
      <p:ext uri="{BB962C8B-B14F-4D97-AF65-F5344CB8AC3E}">
        <p14:creationId xmlns:p14="http://schemas.microsoft.com/office/powerpoint/2010/main" val="1414396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634F0BA-0E62-41FF-972C-D88FAEC3DC78}" type="datetimeFigureOut">
              <a:rPr lang="en-GB" smtClean="0"/>
              <a:t>09/05/2021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049305-C4F9-4184-8831-492A79682CCB}" type="slidenum">
              <a:rPr lang="en-GB" smtClean="0"/>
              <a:t>‹#›</a:t>
            </a:fld>
            <a:endParaRPr lang="en-GB"/>
          </a:p>
        </p:txBody>
      </p:sp>
    </p:spTree>
    <p:extLst>
      <p:ext uri="{BB962C8B-B14F-4D97-AF65-F5344CB8AC3E}">
        <p14:creationId xmlns:p14="http://schemas.microsoft.com/office/powerpoint/2010/main" val="435021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634F0BA-0E62-41FF-972C-D88FAEC3DC78}" type="datetimeFigureOut">
              <a:rPr lang="en-GB" smtClean="0"/>
              <a:t>09/05/2021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3049305-C4F9-4184-8831-492A79682CCB}" type="slidenum">
              <a:rPr lang="en-GB" smtClean="0"/>
              <a:t>‹#›</a:t>
            </a:fld>
            <a:endParaRPr lang="en-GB"/>
          </a:p>
        </p:txBody>
      </p:sp>
    </p:spTree>
    <p:extLst>
      <p:ext uri="{BB962C8B-B14F-4D97-AF65-F5344CB8AC3E}">
        <p14:creationId xmlns:p14="http://schemas.microsoft.com/office/powerpoint/2010/main" val="3889876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634F0BA-0E62-41FF-972C-D88FAEC3DC78}" type="datetimeFigureOut">
              <a:rPr lang="en-GB" smtClean="0"/>
              <a:t>09/05/2021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3049305-C4F9-4184-8831-492A79682CCB}" type="slidenum">
              <a:rPr lang="en-GB" smtClean="0"/>
              <a:t>‹#›</a:t>
            </a:fld>
            <a:endParaRPr lang="en-GB"/>
          </a:p>
        </p:txBody>
      </p:sp>
    </p:spTree>
    <p:extLst>
      <p:ext uri="{BB962C8B-B14F-4D97-AF65-F5344CB8AC3E}">
        <p14:creationId xmlns:p14="http://schemas.microsoft.com/office/powerpoint/2010/main" val="735979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34F0BA-0E62-41FF-972C-D88FAEC3DC78}" type="datetimeFigureOut">
              <a:rPr lang="en-GB" smtClean="0"/>
              <a:t>09/05/2021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3049305-C4F9-4184-8831-492A79682CCB}" type="slidenum">
              <a:rPr lang="en-GB" smtClean="0"/>
              <a:t>‹#›</a:t>
            </a:fld>
            <a:endParaRPr lang="en-GB"/>
          </a:p>
        </p:txBody>
      </p:sp>
    </p:spTree>
    <p:extLst>
      <p:ext uri="{BB962C8B-B14F-4D97-AF65-F5344CB8AC3E}">
        <p14:creationId xmlns:p14="http://schemas.microsoft.com/office/powerpoint/2010/main" val="2983903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34F0BA-0E62-41FF-972C-D88FAEC3DC78}" type="datetimeFigureOut">
              <a:rPr lang="en-GB" smtClean="0"/>
              <a:t>09/05/2021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049305-C4F9-4184-8831-492A79682CCB}" type="slidenum">
              <a:rPr lang="en-GB" smtClean="0"/>
              <a:t>‹#›</a:t>
            </a:fld>
            <a:endParaRPr lang="en-GB"/>
          </a:p>
        </p:txBody>
      </p:sp>
    </p:spTree>
    <p:extLst>
      <p:ext uri="{BB962C8B-B14F-4D97-AF65-F5344CB8AC3E}">
        <p14:creationId xmlns:p14="http://schemas.microsoft.com/office/powerpoint/2010/main" val="2452387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26"/>
          <p:cNvSpPr txBox="1"/>
          <p:nvPr/>
        </p:nvSpPr>
        <p:spPr>
          <a:xfrm>
            <a:off x="401255" y="6287345"/>
            <a:ext cx="3259209"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1">
                <a:solidFill>
                  <a:srgbClr val="103A5D"/>
                </a:solidFill>
                <a:latin typeface="Questrial"/>
                <a:ea typeface="Questrial"/>
                <a:cs typeface="Questrial"/>
                <a:sym typeface="Questrial"/>
              </a:rPr>
              <a:t>getset.co.uk/travel-tokyo</a:t>
            </a:r>
            <a:endParaRPr sz="1200" b="1">
              <a:solidFill>
                <a:srgbClr val="103A5D"/>
              </a:solidFill>
              <a:latin typeface="Questrial"/>
              <a:ea typeface="Questrial"/>
              <a:cs typeface="Questrial"/>
              <a:sym typeface="Questrial"/>
            </a:endParaRPr>
          </a:p>
        </p:txBody>
      </p:sp>
      <p:sp>
        <p:nvSpPr>
          <p:cNvPr id="20" name="Google Shape;20;p26"/>
          <p:cNvSpPr txBox="1"/>
          <p:nvPr/>
        </p:nvSpPr>
        <p:spPr>
          <a:xfrm>
            <a:off x="10471330" y="6287345"/>
            <a:ext cx="184767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1">
                <a:solidFill>
                  <a:srgbClr val="103A5D"/>
                </a:solidFill>
                <a:latin typeface="Questrial"/>
                <a:ea typeface="Questrial"/>
                <a:cs typeface="Questrial"/>
                <a:sym typeface="Questrial"/>
              </a:rPr>
              <a:t>#TravelToTokyo</a:t>
            </a:r>
            <a:endParaRPr sz="1200" b="1">
              <a:solidFill>
                <a:srgbClr val="103A5D"/>
              </a:solidFill>
              <a:latin typeface="Questrial"/>
              <a:ea typeface="Questrial"/>
              <a:cs typeface="Questrial"/>
              <a:sym typeface="Questrial"/>
            </a:endParaRPr>
          </a:p>
        </p:txBody>
      </p:sp>
      <p:pic>
        <p:nvPicPr>
          <p:cNvPr id="21" name="Google Shape;21;p26" descr="A close up of a sign&#10;&#10;Description automatically generated"/>
          <p:cNvPicPr preferRelativeResize="0"/>
          <p:nvPr/>
        </p:nvPicPr>
        <p:blipFill rotWithShape="1">
          <a:blip r:embed="rId3">
            <a:alphaModFix/>
          </a:blip>
          <a:srcRect/>
          <a:stretch/>
        </p:blipFill>
        <p:spPr>
          <a:xfrm>
            <a:off x="4797738" y="6064869"/>
            <a:ext cx="3733800" cy="620349"/>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34F0BA-0E62-41FF-972C-D88FAEC3DC78}" type="datetimeFigureOut">
              <a:rPr lang="en-GB" smtClean="0"/>
              <a:t>09/05/2021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049305-C4F9-4184-8831-492A79682CCB}" type="slidenum">
              <a:rPr lang="en-GB" smtClean="0"/>
              <a:t>‹#›</a:t>
            </a:fld>
            <a:endParaRPr lang="en-GB"/>
          </a:p>
        </p:txBody>
      </p:sp>
    </p:spTree>
    <p:extLst>
      <p:ext uri="{BB962C8B-B14F-4D97-AF65-F5344CB8AC3E}">
        <p14:creationId xmlns:p14="http://schemas.microsoft.com/office/powerpoint/2010/main" val="7681782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34F0BA-0E62-41FF-972C-D88FAEC3DC78}" type="datetimeFigureOut">
              <a:rPr lang="en-GB" smtClean="0"/>
              <a:t>09/05/2021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049305-C4F9-4184-8831-492A79682CCB}" type="slidenum">
              <a:rPr lang="en-GB" smtClean="0"/>
              <a:t>‹#›</a:t>
            </a:fld>
            <a:endParaRPr lang="en-GB"/>
          </a:p>
        </p:txBody>
      </p:sp>
    </p:spTree>
    <p:extLst>
      <p:ext uri="{BB962C8B-B14F-4D97-AF65-F5344CB8AC3E}">
        <p14:creationId xmlns:p14="http://schemas.microsoft.com/office/powerpoint/2010/main" val="8667056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34F0BA-0E62-41FF-972C-D88FAEC3DC78}" type="datetimeFigureOut">
              <a:rPr lang="en-GB" smtClean="0"/>
              <a:t>09/05/2021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049305-C4F9-4184-8831-492A79682CCB}" type="slidenum">
              <a:rPr lang="en-GB" smtClean="0"/>
              <a:t>‹#›</a:t>
            </a:fld>
            <a:endParaRPr lang="en-GB"/>
          </a:p>
        </p:txBody>
      </p:sp>
    </p:spTree>
    <p:extLst>
      <p:ext uri="{BB962C8B-B14F-4D97-AF65-F5344CB8AC3E}">
        <p14:creationId xmlns:p14="http://schemas.microsoft.com/office/powerpoint/2010/main" val="5652664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Blank Tit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10B5C7A-E13B-4351-9463-CCDA5F3C1A5F}"/>
              </a:ext>
            </a:extLst>
          </p:cNvPr>
          <p:cNvSpPr/>
          <p:nvPr/>
        </p:nvSpPr>
        <p:spPr>
          <a:xfrm flipH="1">
            <a:off x="0" y="913034"/>
            <a:ext cx="12192000" cy="5944967"/>
          </a:xfrm>
          <a:prstGeom prst="rect">
            <a:avLst/>
          </a:prstGeom>
          <a:gradFill flip="none" rotWithShape="1">
            <a:gsLst>
              <a:gs pos="100000">
                <a:srgbClr val="EF3340">
                  <a:alpha val="23000"/>
                </a:srgbClr>
              </a:gs>
              <a:gs pos="75000">
                <a:schemeClr val="accent2">
                  <a:alpha val="23000"/>
                </a:schemeClr>
              </a:gs>
              <a:gs pos="25000">
                <a:srgbClr val="80A0F2">
                  <a:alpha val="23000"/>
                </a:srgbClr>
              </a:gs>
              <a:gs pos="0">
                <a:schemeClr val="tx2">
                  <a:alpha val="2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3" name="Rectangle 12">
            <a:extLst>
              <a:ext uri="{FF2B5EF4-FFF2-40B4-BE49-F238E27FC236}">
                <a16:creationId xmlns:a16="http://schemas.microsoft.com/office/drawing/2014/main" id="{8101128A-20BC-45C5-A361-EC630988330F}"/>
              </a:ext>
            </a:extLst>
          </p:cNvPr>
          <p:cNvSpPr/>
          <p:nvPr/>
        </p:nvSpPr>
        <p:spPr>
          <a:xfrm>
            <a:off x="0" y="1"/>
            <a:ext cx="12192000" cy="1023729"/>
          </a:xfrm>
          <a:prstGeom prst="rect">
            <a:avLst/>
          </a:prstGeom>
          <a:gradFill flip="none" rotWithShape="1">
            <a:gsLst>
              <a:gs pos="100000">
                <a:srgbClr val="EF3340"/>
              </a:gs>
              <a:gs pos="96000">
                <a:schemeClr val="accent2"/>
              </a:gs>
              <a:gs pos="24800">
                <a:srgbClr val="80A0F2"/>
              </a:gs>
              <a:gs pos="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0" name="Picture 9" descr="A picture containing fence&#10;&#10;Description automatically generated">
            <a:extLst>
              <a:ext uri="{FF2B5EF4-FFF2-40B4-BE49-F238E27FC236}">
                <a16:creationId xmlns:a16="http://schemas.microsoft.com/office/drawing/2014/main" id="{D99DAFC6-96F6-4850-B518-0CC863F03CCA}"/>
              </a:ext>
            </a:extLst>
          </p:cNvPr>
          <p:cNvPicPr>
            <a:picLocks noChangeAspect="1"/>
          </p:cNvPicPr>
          <p:nvPr/>
        </p:nvPicPr>
        <p:blipFill>
          <a:blip r:embed="rId2">
            <a:alphaModFix amt="50000"/>
          </a:blip>
          <a:stretch>
            <a:fillRect/>
          </a:stretch>
        </p:blipFill>
        <p:spPr>
          <a:xfrm>
            <a:off x="38730" y="-15939"/>
            <a:ext cx="8134775" cy="6913518"/>
          </a:xfrm>
          <a:prstGeom prst="rect">
            <a:avLst/>
          </a:prstGeom>
        </p:spPr>
      </p:pic>
      <p:pic>
        <p:nvPicPr>
          <p:cNvPr id="9" name="Graphic 8">
            <a:extLst>
              <a:ext uri="{FF2B5EF4-FFF2-40B4-BE49-F238E27FC236}">
                <a16:creationId xmlns:a16="http://schemas.microsoft.com/office/drawing/2014/main" id="{ED5C4AA3-023E-46E3-AA17-EED00DE188CA}"/>
              </a:ext>
            </a:extLst>
          </p:cNvPr>
          <p:cNvPicPr>
            <a:picLocks noChangeAspect="1"/>
          </p:cNvPicPr>
          <p:nvPr/>
        </p:nvPicPr>
        <p:blipFill>
          <a:blip r:embed="rId3">
            <a:alphaModFix amt="32000"/>
            <a:extLst>
              <a:ext uri="{96DAC541-7B7A-43D3-8B79-37D633B846F1}">
                <asvg:svgBlip xmlns:asvg="http://schemas.microsoft.com/office/drawing/2016/SVG/main" r:embed="rId4"/>
              </a:ext>
            </a:extLst>
          </a:blip>
          <a:stretch>
            <a:fillRect/>
          </a:stretch>
        </p:blipFill>
        <p:spPr>
          <a:xfrm rot="391057">
            <a:off x="801370" y="-177752"/>
            <a:ext cx="6348069" cy="7474076"/>
          </a:xfrm>
          <a:prstGeom prst="rect">
            <a:avLst/>
          </a:prstGeom>
        </p:spPr>
      </p:pic>
      <p:sp>
        <p:nvSpPr>
          <p:cNvPr id="11" name="Slide Number Placeholder 1">
            <a:extLst>
              <a:ext uri="{FF2B5EF4-FFF2-40B4-BE49-F238E27FC236}">
                <a16:creationId xmlns:a16="http://schemas.microsoft.com/office/drawing/2014/main" id="{3C06115C-17EE-4BBE-90AF-0972C845F1CF}"/>
              </a:ext>
            </a:extLst>
          </p:cNvPr>
          <p:cNvSpPr txBox="1">
            <a:spLocks/>
          </p:cNvSpPr>
          <p:nvPr/>
        </p:nvSpPr>
        <p:spPr>
          <a:xfrm>
            <a:off x="9286524" y="6556922"/>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©VotesforSchools2021</a:t>
            </a:r>
          </a:p>
        </p:txBody>
      </p:sp>
      <p:sp>
        <p:nvSpPr>
          <p:cNvPr id="12" name="Text Placeholder 14">
            <a:extLst>
              <a:ext uri="{FF2B5EF4-FFF2-40B4-BE49-F238E27FC236}">
                <a16:creationId xmlns:a16="http://schemas.microsoft.com/office/drawing/2014/main" id="{1456FEA8-187F-4C84-BF77-8C93821281DC}"/>
              </a:ext>
            </a:extLst>
          </p:cNvPr>
          <p:cNvSpPr>
            <a:spLocks noGrp="1"/>
          </p:cNvSpPr>
          <p:nvPr>
            <p:ph type="body" sz="quarter" idx="10"/>
          </p:nvPr>
        </p:nvSpPr>
        <p:spPr>
          <a:xfrm>
            <a:off x="1035051" y="241911"/>
            <a:ext cx="10318749" cy="571500"/>
          </a:xfrm>
          <a:prstGeom prst="rect">
            <a:avLst/>
          </a:prstGeom>
        </p:spPr>
        <p:txBody>
          <a:bodyP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a:t>Click to edit Master text styles</a:t>
            </a:r>
          </a:p>
        </p:txBody>
      </p:sp>
      <p:pic>
        <p:nvPicPr>
          <p:cNvPr id="14" name="Picture 13" descr="A picture containing clock&#10;&#10;Description automatically generated">
            <a:extLst>
              <a:ext uri="{FF2B5EF4-FFF2-40B4-BE49-F238E27FC236}">
                <a16:creationId xmlns:a16="http://schemas.microsoft.com/office/drawing/2014/main" id="{3501248F-972F-43E0-AC4E-A224AA95A76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978384" y="110697"/>
            <a:ext cx="996869" cy="802337"/>
          </a:xfrm>
          <a:prstGeom prst="rect">
            <a:avLst/>
          </a:prstGeom>
        </p:spPr>
      </p:pic>
    </p:spTree>
    <p:extLst>
      <p:ext uri="{BB962C8B-B14F-4D97-AF65-F5344CB8AC3E}">
        <p14:creationId xmlns:p14="http://schemas.microsoft.com/office/powerpoint/2010/main" val="1427647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sp>
        <p:nvSpPr>
          <p:cNvPr id="23" name="Google Shape;23;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5" name="Google Shape;2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
        <p:cNvGrpSpPr/>
        <p:nvPr/>
      </p:nvGrpSpPr>
      <p:grpSpPr>
        <a:xfrm>
          <a:off x="0" y="0"/>
          <a:ext cx="0" cy="0"/>
          <a:chOff x="0" y="0"/>
          <a:chExt cx="0" cy="0"/>
        </a:xfrm>
      </p:grpSpPr>
      <p:sp>
        <p:nvSpPr>
          <p:cNvPr id="29" name="Google Shape;2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
        <p:cNvGrpSpPr/>
        <p:nvPr/>
      </p:nvGrpSpPr>
      <p:grpSpPr>
        <a:xfrm>
          <a:off x="0" y="0"/>
          <a:ext cx="0" cy="0"/>
          <a:chOff x="0" y="0"/>
          <a:chExt cx="0" cy="0"/>
        </a:xfrm>
      </p:grpSpPr>
      <p:sp>
        <p:nvSpPr>
          <p:cNvPr id="36" name="Google Shape;36;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3"/>
        <p:cNvGrpSpPr/>
        <p:nvPr/>
      </p:nvGrpSpPr>
      <p:grpSpPr>
        <a:xfrm>
          <a:off x="0" y="0"/>
          <a:ext cx="0" cy="0"/>
          <a:chOff x="0" y="0"/>
          <a:chExt cx="0" cy="0"/>
        </a:xfrm>
      </p:grpSpPr>
      <p:sp>
        <p:nvSpPr>
          <p:cNvPr id="54" name="Google Shape;54;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6" name="Google Shape;56;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7" name="Google Shape;5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0"/>
        <p:cNvGrpSpPr/>
        <p:nvPr/>
      </p:nvGrpSpPr>
      <p:grpSpPr>
        <a:xfrm>
          <a:off x="0" y="0"/>
          <a:ext cx="0" cy="0"/>
          <a:chOff x="0" y="0"/>
          <a:chExt cx="0" cy="0"/>
        </a:xfrm>
      </p:grpSpPr>
      <p:sp>
        <p:nvSpPr>
          <p:cNvPr id="61" name="Google Shape;61;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entury Gothic"/>
                <a:ea typeface="Century Gothic"/>
                <a:cs typeface="Century Gothic"/>
                <a:sym typeface="Century Gothic"/>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3" name="Google Shape;63;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120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120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120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120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120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120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120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34F0BA-0E62-41FF-972C-D88FAEC3DC78}" type="datetimeFigureOut">
              <a:rPr lang="en-GB" smtClean="0"/>
              <a:t>09/05/2021</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049305-C4F9-4184-8831-492A79682CCB}" type="slidenum">
              <a:rPr lang="en-GB" smtClean="0"/>
              <a:t>‹#›</a:t>
            </a:fld>
            <a:endParaRPr lang="en-GB"/>
          </a:p>
        </p:txBody>
      </p:sp>
    </p:spTree>
    <p:extLst>
      <p:ext uri="{BB962C8B-B14F-4D97-AF65-F5344CB8AC3E}">
        <p14:creationId xmlns:p14="http://schemas.microsoft.com/office/powerpoint/2010/main" val="80873302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4.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s://www.getset.co.uk/show-tell" TargetMode="External"/><Relationship Id="rId5" Type="http://schemas.openxmlformats.org/officeDocument/2006/relationships/image" Target="../media/image36.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latin typeface="Maiandra GD" panose="020E0502030308020204" pitchFamily="34" charset="0"/>
              </a:rPr>
              <a:t>Newburgh Primary School</a:t>
            </a:r>
          </a:p>
        </p:txBody>
      </p:sp>
      <p:sp>
        <p:nvSpPr>
          <p:cNvPr id="3" name="Subtitle 2"/>
          <p:cNvSpPr>
            <a:spLocks noGrp="1"/>
          </p:cNvSpPr>
          <p:nvPr>
            <p:ph type="subTitle" idx="1"/>
          </p:nvPr>
        </p:nvSpPr>
        <p:spPr/>
        <p:txBody>
          <a:bodyPr/>
          <a:lstStyle/>
          <a:p>
            <a:endParaRPr lang="en-GB" dirty="0">
              <a:latin typeface="Maiandra GD" panose="020E0502030308020204" pitchFamily="34" charset="0"/>
            </a:endParaRPr>
          </a:p>
        </p:txBody>
      </p:sp>
      <p:pic>
        <p:nvPicPr>
          <p:cNvPr id="1026" name="Picture 2" descr="\\NPS2325-fs\STAFF\janice simpkins\Newburgh201617\Homelearning 201617\School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7849" y="3356992"/>
            <a:ext cx="2745627" cy="314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000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grpSp>
        <p:nvGrpSpPr>
          <p:cNvPr id="273" name="Google Shape;273;p11"/>
          <p:cNvGrpSpPr/>
          <p:nvPr/>
        </p:nvGrpSpPr>
        <p:grpSpPr>
          <a:xfrm>
            <a:off x="1130904" y="2097989"/>
            <a:ext cx="3747844" cy="2662021"/>
            <a:chOff x="7267080" y="2186575"/>
            <a:chExt cx="1869174" cy="1327638"/>
          </a:xfrm>
        </p:grpSpPr>
        <p:sp>
          <p:nvSpPr>
            <p:cNvPr id="274" name="Google Shape;274;p11"/>
            <p:cNvSpPr/>
            <p:nvPr/>
          </p:nvSpPr>
          <p:spPr>
            <a:xfrm>
              <a:off x="7267080" y="2186575"/>
              <a:ext cx="1869174" cy="1134207"/>
            </a:xfrm>
            <a:prstGeom prst="roundRect">
              <a:avLst>
                <a:gd name="adj" fmla="val 4586"/>
              </a:avLst>
            </a:prstGeom>
            <a:solidFill>
              <a:srgbClr val="103A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Century Gothic"/>
                  <a:ea typeface="Century Gothic"/>
                  <a:cs typeface="Century Gothic"/>
                  <a:sym typeface="Century Gothic"/>
                </a:rPr>
                <a:t>“Happiness is not </a:t>
              </a:r>
              <a:endParaRPr/>
            </a:p>
            <a:p>
              <a:pPr marL="0" marR="0" lvl="0" indent="0" algn="ctr" rtl="0">
                <a:spcBef>
                  <a:spcPts val="0"/>
                </a:spcBef>
                <a:spcAft>
                  <a:spcPts val="0"/>
                </a:spcAft>
                <a:buNone/>
              </a:pPr>
              <a:r>
                <a:rPr lang="en-GB" sz="1800" b="1">
                  <a:solidFill>
                    <a:schemeClr val="lt1"/>
                  </a:solidFill>
                  <a:latin typeface="Century Gothic"/>
                  <a:ea typeface="Century Gothic"/>
                  <a:cs typeface="Century Gothic"/>
                  <a:sym typeface="Century Gothic"/>
                </a:rPr>
                <a:t>something ready made.</a:t>
              </a:r>
              <a:endParaRPr/>
            </a:p>
            <a:p>
              <a:pPr marL="0" marR="0" lvl="0" indent="0" algn="ctr" rtl="0">
                <a:spcBef>
                  <a:spcPts val="0"/>
                </a:spcBef>
                <a:spcAft>
                  <a:spcPts val="0"/>
                </a:spcAft>
                <a:buNone/>
              </a:pPr>
              <a:r>
                <a:rPr lang="en-GB" sz="1800" b="1">
                  <a:solidFill>
                    <a:schemeClr val="lt1"/>
                  </a:solidFill>
                  <a:latin typeface="Century Gothic"/>
                  <a:ea typeface="Century Gothic"/>
                  <a:cs typeface="Century Gothic"/>
                  <a:sym typeface="Century Gothic"/>
                </a:rPr>
                <a:t>It comes from your </a:t>
              </a:r>
              <a:endParaRPr/>
            </a:p>
            <a:p>
              <a:pPr marL="0" marR="0" lvl="0" indent="0" algn="ctr" rtl="0">
                <a:spcBef>
                  <a:spcPts val="0"/>
                </a:spcBef>
                <a:spcAft>
                  <a:spcPts val="0"/>
                </a:spcAft>
                <a:buNone/>
              </a:pPr>
              <a:r>
                <a:rPr lang="en-GB" sz="1800" b="1">
                  <a:solidFill>
                    <a:schemeClr val="lt1"/>
                  </a:solidFill>
                  <a:latin typeface="Century Gothic"/>
                  <a:ea typeface="Century Gothic"/>
                  <a:cs typeface="Century Gothic"/>
                  <a:sym typeface="Century Gothic"/>
                </a:rPr>
                <a:t>own actions.”</a:t>
              </a:r>
              <a:endParaRPr/>
            </a:p>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Dalai Lama</a:t>
              </a:r>
              <a:endParaRPr/>
            </a:p>
          </p:txBody>
        </p:sp>
        <p:sp>
          <p:nvSpPr>
            <p:cNvPr id="275" name="Google Shape;275;p11"/>
            <p:cNvSpPr/>
            <p:nvPr/>
          </p:nvSpPr>
          <p:spPr>
            <a:xfrm rot="10800000">
              <a:off x="8058513" y="3285613"/>
              <a:ext cx="290146" cy="228600"/>
            </a:xfrm>
            <a:prstGeom prst="triangle">
              <a:avLst>
                <a:gd name="adj" fmla="val 50000"/>
              </a:avLst>
            </a:prstGeom>
            <a:solidFill>
              <a:srgbClr val="103A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276" name="Google Shape;276;p11"/>
          <p:cNvPicPr preferRelativeResize="0"/>
          <p:nvPr/>
        </p:nvPicPr>
        <p:blipFill rotWithShape="1">
          <a:blip r:embed="rId3">
            <a:alphaModFix/>
          </a:blip>
          <a:srcRect/>
          <a:stretch/>
        </p:blipFill>
        <p:spPr>
          <a:xfrm>
            <a:off x="5064153" y="946578"/>
            <a:ext cx="6896559" cy="4597706"/>
          </a:xfrm>
          <a:prstGeom prst="ellipse">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2"/>
          <p:cNvSpPr/>
          <p:nvPr/>
        </p:nvSpPr>
        <p:spPr>
          <a:xfrm>
            <a:off x="586356" y="2000303"/>
            <a:ext cx="2078773" cy="2078773"/>
          </a:xfrm>
          <a:prstGeom prst="ellipse">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3" name="Google Shape;283;p12"/>
          <p:cNvSpPr/>
          <p:nvPr/>
        </p:nvSpPr>
        <p:spPr>
          <a:xfrm>
            <a:off x="5018065" y="2000303"/>
            <a:ext cx="2078773" cy="2078773"/>
          </a:xfrm>
          <a:prstGeom prst="ellipse">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4" name="Google Shape;284;p12"/>
          <p:cNvSpPr/>
          <p:nvPr/>
        </p:nvSpPr>
        <p:spPr>
          <a:xfrm>
            <a:off x="7241818" y="2000303"/>
            <a:ext cx="2078773" cy="2078773"/>
          </a:xfrm>
          <a:prstGeom prst="ellipse">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5" name="Google Shape;285;p12"/>
          <p:cNvSpPr/>
          <p:nvPr/>
        </p:nvSpPr>
        <p:spPr>
          <a:xfrm>
            <a:off x="9465571" y="2000303"/>
            <a:ext cx="2078773" cy="2078773"/>
          </a:xfrm>
          <a:prstGeom prst="ellipse">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6" name="Google Shape;286;p12"/>
          <p:cNvSpPr txBox="1"/>
          <p:nvPr/>
        </p:nvSpPr>
        <p:spPr>
          <a:xfrm>
            <a:off x="1" y="1037063"/>
            <a:ext cx="12192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a:solidFill>
                  <a:srgbClr val="D0353B"/>
                </a:solidFill>
                <a:latin typeface="Century Gothic"/>
                <a:ea typeface="Century Gothic"/>
                <a:cs typeface="Century Gothic"/>
                <a:sym typeface="Century Gothic"/>
              </a:rPr>
              <a:t>FIVE WAYS TO WELLBEING: OUR HAPPINESS ACTIONS</a:t>
            </a:r>
            <a:endParaRPr/>
          </a:p>
        </p:txBody>
      </p:sp>
      <p:sp>
        <p:nvSpPr>
          <p:cNvPr id="287" name="Google Shape;287;p12"/>
          <p:cNvSpPr/>
          <p:nvPr/>
        </p:nvSpPr>
        <p:spPr>
          <a:xfrm>
            <a:off x="586356" y="4238994"/>
            <a:ext cx="2062976" cy="1258981"/>
          </a:xfrm>
          <a:prstGeom prst="roundRect">
            <a:avLst>
              <a:gd name="adj" fmla="val 11225"/>
            </a:avLst>
          </a:prstGeom>
          <a:solidFill>
            <a:srgbClr val="103A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lt1"/>
                </a:solidFill>
                <a:latin typeface="Century Gothic"/>
                <a:ea typeface="Century Gothic"/>
                <a:cs typeface="Century Gothic"/>
                <a:sym typeface="Century Gothic"/>
              </a:rPr>
              <a:t>Connect </a:t>
            </a:r>
            <a:endParaRPr/>
          </a:p>
          <a:p>
            <a:pPr marL="0" marR="0" lvl="0" indent="0" algn="ctr" rtl="0">
              <a:spcBef>
                <a:spcPts val="0"/>
              </a:spcBef>
              <a:spcAft>
                <a:spcPts val="0"/>
              </a:spcAft>
              <a:buNone/>
            </a:pPr>
            <a:r>
              <a:rPr lang="en-GB" sz="1600">
                <a:solidFill>
                  <a:schemeClr val="lt1"/>
                </a:solidFill>
                <a:latin typeface="Century Gothic"/>
                <a:ea typeface="Century Gothic"/>
                <a:cs typeface="Century Gothic"/>
                <a:sym typeface="Century Gothic"/>
              </a:rPr>
              <a:t>to people and nature.  </a:t>
            </a:r>
            <a:endParaRPr/>
          </a:p>
        </p:txBody>
      </p:sp>
      <p:sp>
        <p:nvSpPr>
          <p:cNvPr id="288" name="Google Shape;288;p12"/>
          <p:cNvSpPr/>
          <p:nvPr/>
        </p:nvSpPr>
        <p:spPr>
          <a:xfrm>
            <a:off x="2807739" y="4238994"/>
            <a:ext cx="2062976" cy="1258981"/>
          </a:xfrm>
          <a:prstGeom prst="roundRect">
            <a:avLst>
              <a:gd name="adj" fmla="val 11225"/>
            </a:avLst>
          </a:prstGeom>
          <a:solidFill>
            <a:srgbClr val="103A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lt1"/>
                </a:solidFill>
                <a:latin typeface="Century Gothic"/>
                <a:ea typeface="Century Gothic"/>
                <a:cs typeface="Century Gothic"/>
                <a:sym typeface="Century Gothic"/>
              </a:rPr>
              <a:t>Notice </a:t>
            </a:r>
            <a:endParaRPr/>
          </a:p>
          <a:p>
            <a:pPr marL="0" marR="0" lvl="0" indent="0" algn="ctr" rtl="0">
              <a:spcBef>
                <a:spcPts val="0"/>
              </a:spcBef>
              <a:spcAft>
                <a:spcPts val="0"/>
              </a:spcAft>
              <a:buNone/>
            </a:pPr>
            <a:r>
              <a:rPr lang="en-GB" sz="1600">
                <a:solidFill>
                  <a:schemeClr val="lt1"/>
                </a:solidFill>
                <a:latin typeface="Century Gothic"/>
                <a:ea typeface="Century Gothic"/>
                <a:cs typeface="Century Gothic"/>
                <a:sym typeface="Century Gothic"/>
              </a:rPr>
              <a:t>be aware </a:t>
            </a:r>
            <a:br>
              <a:rPr lang="en-GB" sz="1600">
                <a:solidFill>
                  <a:schemeClr val="lt1"/>
                </a:solidFill>
                <a:latin typeface="Century Gothic"/>
                <a:ea typeface="Century Gothic"/>
                <a:cs typeface="Century Gothic"/>
                <a:sym typeface="Century Gothic"/>
              </a:rPr>
            </a:br>
            <a:r>
              <a:rPr lang="en-GB" sz="1600">
                <a:solidFill>
                  <a:schemeClr val="lt1"/>
                </a:solidFill>
                <a:latin typeface="Century Gothic"/>
                <a:ea typeface="Century Gothic"/>
                <a:cs typeface="Century Gothic"/>
                <a:sym typeface="Century Gothic"/>
              </a:rPr>
              <a:t>of moments </a:t>
            </a:r>
            <a:br>
              <a:rPr lang="en-GB" sz="1600">
                <a:solidFill>
                  <a:schemeClr val="lt1"/>
                </a:solidFill>
                <a:latin typeface="Century Gothic"/>
                <a:ea typeface="Century Gothic"/>
                <a:cs typeface="Century Gothic"/>
                <a:sym typeface="Century Gothic"/>
              </a:rPr>
            </a:br>
            <a:r>
              <a:rPr lang="en-GB" sz="1600">
                <a:solidFill>
                  <a:schemeClr val="lt1"/>
                </a:solidFill>
                <a:latin typeface="Century Gothic"/>
                <a:ea typeface="Century Gothic"/>
                <a:cs typeface="Century Gothic"/>
                <a:sym typeface="Century Gothic"/>
              </a:rPr>
              <a:t>and details.</a:t>
            </a:r>
            <a:endParaRPr/>
          </a:p>
        </p:txBody>
      </p:sp>
      <p:sp>
        <p:nvSpPr>
          <p:cNvPr id="289" name="Google Shape;289;p12"/>
          <p:cNvSpPr/>
          <p:nvPr/>
        </p:nvSpPr>
        <p:spPr>
          <a:xfrm>
            <a:off x="5039987" y="4238994"/>
            <a:ext cx="2062976" cy="1258981"/>
          </a:xfrm>
          <a:prstGeom prst="roundRect">
            <a:avLst>
              <a:gd name="adj" fmla="val 11225"/>
            </a:avLst>
          </a:prstGeom>
          <a:solidFill>
            <a:srgbClr val="103A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lt1"/>
                </a:solidFill>
                <a:latin typeface="Century Gothic"/>
                <a:ea typeface="Century Gothic"/>
                <a:cs typeface="Century Gothic"/>
                <a:sym typeface="Century Gothic"/>
              </a:rPr>
              <a:t>Move </a:t>
            </a:r>
            <a:endParaRPr/>
          </a:p>
          <a:p>
            <a:pPr marL="0" marR="0" lvl="0" indent="0" algn="ctr" rtl="0">
              <a:spcBef>
                <a:spcPts val="0"/>
              </a:spcBef>
              <a:spcAft>
                <a:spcPts val="0"/>
              </a:spcAft>
              <a:buNone/>
            </a:pPr>
            <a:r>
              <a:rPr lang="en-GB" sz="1600">
                <a:solidFill>
                  <a:schemeClr val="lt1"/>
                </a:solidFill>
                <a:latin typeface="Century Gothic"/>
                <a:ea typeface="Century Gothic"/>
                <a:cs typeface="Century Gothic"/>
                <a:sym typeface="Century Gothic"/>
              </a:rPr>
              <a:t>be active.</a:t>
            </a:r>
            <a:endParaRPr/>
          </a:p>
        </p:txBody>
      </p:sp>
      <p:sp>
        <p:nvSpPr>
          <p:cNvPr id="290" name="Google Shape;290;p12"/>
          <p:cNvSpPr/>
          <p:nvPr/>
        </p:nvSpPr>
        <p:spPr>
          <a:xfrm>
            <a:off x="7272235" y="4238994"/>
            <a:ext cx="2062976" cy="1258981"/>
          </a:xfrm>
          <a:prstGeom prst="roundRect">
            <a:avLst>
              <a:gd name="adj" fmla="val 11225"/>
            </a:avLst>
          </a:prstGeom>
          <a:solidFill>
            <a:srgbClr val="103A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lt1"/>
                </a:solidFill>
                <a:latin typeface="Century Gothic"/>
                <a:ea typeface="Century Gothic"/>
                <a:cs typeface="Century Gothic"/>
                <a:sym typeface="Century Gothic"/>
              </a:rPr>
              <a:t>Discover </a:t>
            </a:r>
            <a:endParaRPr/>
          </a:p>
          <a:p>
            <a:pPr marL="0" marR="0" lvl="0" indent="0" algn="ctr" rtl="0">
              <a:spcBef>
                <a:spcPts val="0"/>
              </a:spcBef>
              <a:spcAft>
                <a:spcPts val="0"/>
              </a:spcAft>
              <a:buNone/>
            </a:pPr>
            <a:r>
              <a:rPr lang="en-GB" sz="1600">
                <a:solidFill>
                  <a:schemeClr val="lt1"/>
                </a:solidFill>
                <a:latin typeface="Century Gothic"/>
                <a:ea typeface="Century Gothic"/>
                <a:cs typeface="Century Gothic"/>
                <a:sym typeface="Century Gothic"/>
              </a:rPr>
              <a:t>try new things and keep learning.</a:t>
            </a:r>
            <a:endParaRPr/>
          </a:p>
        </p:txBody>
      </p:sp>
      <p:sp>
        <p:nvSpPr>
          <p:cNvPr id="291" name="Google Shape;291;p12"/>
          <p:cNvSpPr/>
          <p:nvPr/>
        </p:nvSpPr>
        <p:spPr>
          <a:xfrm>
            <a:off x="9504483" y="4238994"/>
            <a:ext cx="2062976" cy="1258981"/>
          </a:xfrm>
          <a:prstGeom prst="roundRect">
            <a:avLst>
              <a:gd name="adj" fmla="val 11225"/>
            </a:avLst>
          </a:prstGeom>
          <a:solidFill>
            <a:srgbClr val="103A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lt1"/>
                </a:solidFill>
                <a:latin typeface="Century Gothic"/>
                <a:ea typeface="Century Gothic"/>
                <a:cs typeface="Century Gothic"/>
                <a:sym typeface="Century Gothic"/>
              </a:rPr>
              <a:t>Give </a:t>
            </a:r>
            <a:endParaRPr/>
          </a:p>
          <a:p>
            <a:pPr marL="0" marR="0" lvl="0" indent="0" algn="ctr" rtl="0">
              <a:spcBef>
                <a:spcPts val="0"/>
              </a:spcBef>
              <a:spcAft>
                <a:spcPts val="0"/>
              </a:spcAft>
              <a:buNone/>
            </a:pPr>
            <a:r>
              <a:rPr lang="en-GB" sz="1600">
                <a:solidFill>
                  <a:schemeClr val="lt1"/>
                </a:solidFill>
                <a:latin typeface="Century Gothic"/>
                <a:ea typeface="Century Gothic"/>
                <a:cs typeface="Century Gothic"/>
                <a:sym typeface="Century Gothic"/>
              </a:rPr>
              <a:t>be kind and </a:t>
            </a:r>
            <a:endParaRPr/>
          </a:p>
          <a:p>
            <a:pPr marL="0" marR="0" lvl="0" indent="0" algn="ctr" rtl="0">
              <a:spcBef>
                <a:spcPts val="0"/>
              </a:spcBef>
              <a:spcAft>
                <a:spcPts val="0"/>
              </a:spcAft>
              <a:buNone/>
            </a:pPr>
            <a:r>
              <a:rPr lang="en-GB" sz="1600">
                <a:solidFill>
                  <a:schemeClr val="lt1"/>
                </a:solidFill>
                <a:latin typeface="Century Gothic"/>
                <a:ea typeface="Century Gothic"/>
                <a:cs typeface="Century Gothic"/>
                <a:sym typeface="Century Gothic"/>
              </a:rPr>
              <a:t>help others.</a:t>
            </a:r>
            <a:endParaRPr/>
          </a:p>
        </p:txBody>
      </p:sp>
      <p:pic>
        <p:nvPicPr>
          <p:cNvPr id="292" name="Google Shape;292;p12" descr="A close up of a sign&#10;&#10;Description automatically generated"/>
          <p:cNvPicPr preferRelativeResize="0"/>
          <p:nvPr/>
        </p:nvPicPr>
        <p:blipFill rotWithShape="1">
          <a:blip r:embed="rId3">
            <a:alphaModFix/>
          </a:blip>
          <a:srcRect/>
          <a:stretch/>
        </p:blipFill>
        <p:spPr>
          <a:xfrm>
            <a:off x="5239212" y="2241163"/>
            <a:ext cx="1621526" cy="1597050"/>
          </a:xfrm>
          <a:prstGeom prst="rect">
            <a:avLst/>
          </a:prstGeom>
          <a:noFill/>
          <a:ln>
            <a:noFill/>
          </a:ln>
        </p:spPr>
      </p:pic>
      <p:pic>
        <p:nvPicPr>
          <p:cNvPr id="293" name="Google Shape;293;p12" descr="A picture containing clock&#10;&#10;Description automatically generated"/>
          <p:cNvPicPr preferRelativeResize="0"/>
          <p:nvPr/>
        </p:nvPicPr>
        <p:blipFill rotWithShape="1">
          <a:blip r:embed="rId4">
            <a:alphaModFix/>
          </a:blip>
          <a:srcRect/>
          <a:stretch/>
        </p:blipFill>
        <p:spPr>
          <a:xfrm>
            <a:off x="7405203" y="2218013"/>
            <a:ext cx="1645015" cy="1620185"/>
          </a:xfrm>
          <a:prstGeom prst="rect">
            <a:avLst/>
          </a:prstGeom>
          <a:noFill/>
          <a:ln>
            <a:noFill/>
          </a:ln>
        </p:spPr>
      </p:pic>
      <p:pic>
        <p:nvPicPr>
          <p:cNvPr id="294" name="Google Shape;294;p12" descr="A close up of a logo&#10;&#10;Description automatically generated"/>
          <p:cNvPicPr preferRelativeResize="0"/>
          <p:nvPr/>
        </p:nvPicPr>
        <p:blipFill rotWithShape="1">
          <a:blip r:embed="rId5">
            <a:alphaModFix/>
          </a:blip>
          <a:srcRect/>
          <a:stretch/>
        </p:blipFill>
        <p:spPr>
          <a:xfrm>
            <a:off x="9780797" y="2331101"/>
            <a:ext cx="1530194" cy="1507097"/>
          </a:xfrm>
          <a:prstGeom prst="rect">
            <a:avLst/>
          </a:prstGeom>
          <a:noFill/>
          <a:ln>
            <a:noFill/>
          </a:ln>
        </p:spPr>
      </p:pic>
      <p:pic>
        <p:nvPicPr>
          <p:cNvPr id="295" name="Google Shape;295;p12" descr="A close up of a logo&#10;&#10;Description automatically generated"/>
          <p:cNvPicPr preferRelativeResize="0"/>
          <p:nvPr/>
        </p:nvPicPr>
        <p:blipFill rotWithShape="1">
          <a:blip r:embed="rId6">
            <a:alphaModFix/>
          </a:blip>
          <a:srcRect/>
          <a:stretch/>
        </p:blipFill>
        <p:spPr>
          <a:xfrm>
            <a:off x="898397" y="2319517"/>
            <a:ext cx="1438894" cy="1417175"/>
          </a:xfrm>
          <a:prstGeom prst="rect">
            <a:avLst/>
          </a:prstGeom>
          <a:noFill/>
          <a:ln>
            <a:noFill/>
          </a:ln>
        </p:spPr>
      </p:pic>
      <p:grpSp>
        <p:nvGrpSpPr>
          <p:cNvPr id="296" name="Google Shape;296;p12"/>
          <p:cNvGrpSpPr/>
          <p:nvPr/>
        </p:nvGrpSpPr>
        <p:grpSpPr>
          <a:xfrm>
            <a:off x="2794312" y="2000303"/>
            <a:ext cx="2078773" cy="2078773"/>
            <a:chOff x="2794312" y="2000303"/>
            <a:chExt cx="2078773" cy="2078773"/>
          </a:xfrm>
        </p:grpSpPr>
        <p:sp>
          <p:nvSpPr>
            <p:cNvPr id="297" name="Google Shape;297;p12"/>
            <p:cNvSpPr/>
            <p:nvPr/>
          </p:nvSpPr>
          <p:spPr>
            <a:xfrm>
              <a:off x="2794312" y="2000303"/>
              <a:ext cx="2078773" cy="2078773"/>
            </a:xfrm>
            <a:prstGeom prst="ellipse">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98" name="Google Shape;298;p12" descr="A close up of a sign&#10;&#10;Description automatically generated"/>
            <p:cNvPicPr preferRelativeResize="0"/>
            <p:nvPr/>
          </p:nvPicPr>
          <p:blipFill rotWithShape="1">
            <a:blip r:embed="rId7">
              <a:alphaModFix/>
            </a:blip>
            <a:srcRect/>
            <a:stretch/>
          </p:blipFill>
          <p:spPr>
            <a:xfrm>
              <a:off x="2990617" y="2218013"/>
              <a:ext cx="1621526" cy="1597050"/>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3"/>
          <p:cNvSpPr txBox="1"/>
          <p:nvPr/>
        </p:nvSpPr>
        <p:spPr>
          <a:xfrm>
            <a:off x="1041905" y="1037063"/>
            <a:ext cx="47685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rgbClr val="D0353B"/>
                </a:solidFill>
                <a:latin typeface="Century Gothic"/>
                <a:ea typeface="Century Gothic"/>
                <a:cs typeface="Century Gothic"/>
                <a:sym typeface="Century Gothic"/>
              </a:rPr>
              <a:t>O-HANAMI </a:t>
            </a:r>
            <a:endParaRPr/>
          </a:p>
        </p:txBody>
      </p:sp>
      <p:grpSp>
        <p:nvGrpSpPr>
          <p:cNvPr id="305" name="Google Shape;305;p13"/>
          <p:cNvGrpSpPr/>
          <p:nvPr/>
        </p:nvGrpSpPr>
        <p:grpSpPr>
          <a:xfrm>
            <a:off x="1124952" y="4657993"/>
            <a:ext cx="4894848" cy="697217"/>
            <a:chOff x="1124952" y="4657993"/>
            <a:chExt cx="4894848" cy="697217"/>
          </a:xfrm>
        </p:grpSpPr>
        <p:grpSp>
          <p:nvGrpSpPr>
            <p:cNvPr id="306" name="Google Shape;306;p13"/>
            <p:cNvGrpSpPr/>
            <p:nvPr/>
          </p:nvGrpSpPr>
          <p:grpSpPr>
            <a:xfrm>
              <a:off x="1124952" y="4657993"/>
              <a:ext cx="4894848" cy="697217"/>
              <a:chOff x="1124952" y="5123720"/>
              <a:chExt cx="4894848" cy="697217"/>
            </a:xfrm>
          </p:grpSpPr>
          <p:sp>
            <p:nvSpPr>
              <p:cNvPr id="307" name="Google Shape;307;p13"/>
              <p:cNvSpPr/>
              <p:nvPr/>
            </p:nvSpPr>
            <p:spPr>
              <a:xfrm>
                <a:off x="2175326" y="5127585"/>
                <a:ext cx="693352" cy="693352"/>
              </a:xfrm>
              <a:prstGeom prst="ellipse">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08" name="Google Shape;308;p13"/>
              <p:cNvGrpSpPr/>
              <p:nvPr/>
            </p:nvGrpSpPr>
            <p:grpSpPr>
              <a:xfrm>
                <a:off x="3225700" y="5127585"/>
                <a:ext cx="693352" cy="693352"/>
                <a:chOff x="5018065" y="2000303"/>
                <a:chExt cx="2078773" cy="2078773"/>
              </a:xfrm>
            </p:grpSpPr>
            <p:sp>
              <p:nvSpPr>
                <p:cNvPr id="309" name="Google Shape;309;p13"/>
                <p:cNvSpPr/>
                <p:nvPr/>
              </p:nvSpPr>
              <p:spPr>
                <a:xfrm>
                  <a:off x="5018065" y="2000303"/>
                  <a:ext cx="2078773" cy="2078773"/>
                </a:xfrm>
                <a:prstGeom prst="ellipse">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0" name="Google Shape;310;p13" descr="A close up of a sign&#10;&#10;Description automatically generated"/>
                <p:cNvPicPr preferRelativeResize="0"/>
                <p:nvPr/>
              </p:nvPicPr>
              <p:blipFill rotWithShape="1">
                <a:blip r:embed="rId3">
                  <a:alphaModFix/>
                </a:blip>
                <a:srcRect/>
                <a:stretch/>
              </p:blipFill>
              <p:spPr>
                <a:xfrm>
                  <a:off x="5239212" y="2241163"/>
                  <a:ext cx="1621526" cy="1597050"/>
                </a:xfrm>
                <a:prstGeom prst="rect">
                  <a:avLst/>
                </a:prstGeom>
                <a:noFill/>
                <a:ln>
                  <a:noFill/>
                </a:ln>
              </p:spPr>
            </p:pic>
          </p:grpSp>
          <p:grpSp>
            <p:nvGrpSpPr>
              <p:cNvPr id="311" name="Google Shape;311;p13"/>
              <p:cNvGrpSpPr/>
              <p:nvPr/>
            </p:nvGrpSpPr>
            <p:grpSpPr>
              <a:xfrm>
                <a:off x="4276074" y="5127585"/>
                <a:ext cx="693352" cy="693352"/>
                <a:chOff x="7241818" y="2000303"/>
                <a:chExt cx="2078773" cy="2078773"/>
              </a:xfrm>
            </p:grpSpPr>
            <p:sp>
              <p:nvSpPr>
                <p:cNvPr id="312" name="Google Shape;312;p13"/>
                <p:cNvSpPr/>
                <p:nvPr/>
              </p:nvSpPr>
              <p:spPr>
                <a:xfrm>
                  <a:off x="7241818" y="2000303"/>
                  <a:ext cx="2078773" cy="2078773"/>
                </a:xfrm>
                <a:prstGeom prst="ellipse">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3" name="Google Shape;313;p13" descr="A picture containing clock&#10;&#10;Description automatically generated"/>
                <p:cNvPicPr preferRelativeResize="0"/>
                <p:nvPr/>
              </p:nvPicPr>
              <p:blipFill rotWithShape="1">
                <a:blip r:embed="rId4">
                  <a:alphaModFix/>
                </a:blip>
                <a:srcRect/>
                <a:stretch/>
              </p:blipFill>
              <p:spPr>
                <a:xfrm>
                  <a:off x="7405203" y="2218013"/>
                  <a:ext cx="1645015" cy="1620185"/>
                </a:xfrm>
                <a:prstGeom prst="rect">
                  <a:avLst/>
                </a:prstGeom>
                <a:noFill/>
                <a:ln>
                  <a:noFill/>
                </a:ln>
              </p:spPr>
            </p:pic>
          </p:grpSp>
          <p:grpSp>
            <p:nvGrpSpPr>
              <p:cNvPr id="314" name="Google Shape;314;p13"/>
              <p:cNvGrpSpPr/>
              <p:nvPr/>
            </p:nvGrpSpPr>
            <p:grpSpPr>
              <a:xfrm>
                <a:off x="5326448" y="5123720"/>
                <a:ext cx="693352" cy="693352"/>
                <a:chOff x="9465571" y="2000303"/>
                <a:chExt cx="2078773" cy="2078773"/>
              </a:xfrm>
            </p:grpSpPr>
            <p:sp>
              <p:nvSpPr>
                <p:cNvPr id="315" name="Google Shape;315;p13"/>
                <p:cNvSpPr/>
                <p:nvPr/>
              </p:nvSpPr>
              <p:spPr>
                <a:xfrm>
                  <a:off x="9465571" y="2000303"/>
                  <a:ext cx="2078773" cy="2078773"/>
                </a:xfrm>
                <a:prstGeom prst="ellipse">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p13" descr="A close up of a logo&#10;&#10;Description automatically generated"/>
                <p:cNvPicPr preferRelativeResize="0"/>
                <p:nvPr/>
              </p:nvPicPr>
              <p:blipFill rotWithShape="1">
                <a:blip r:embed="rId5">
                  <a:alphaModFix/>
                </a:blip>
                <a:srcRect/>
                <a:stretch/>
              </p:blipFill>
              <p:spPr>
                <a:xfrm>
                  <a:off x="9739860" y="2331101"/>
                  <a:ext cx="1530194" cy="1507097"/>
                </a:xfrm>
                <a:prstGeom prst="rect">
                  <a:avLst/>
                </a:prstGeom>
                <a:noFill/>
                <a:ln>
                  <a:noFill/>
                </a:ln>
              </p:spPr>
            </p:pic>
          </p:grpSp>
          <p:grpSp>
            <p:nvGrpSpPr>
              <p:cNvPr id="317" name="Google Shape;317;p13"/>
              <p:cNvGrpSpPr/>
              <p:nvPr/>
            </p:nvGrpSpPr>
            <p:grpSpPr>
              <a:xfrm>
                <a:off x="1124952" y="5127585"/>
                <a:ext cx="693352" cy="693352"/>
                <a:chOff x="586356" y="2000303"/>
                <a:chExt cx="2078773" cy="2078773"/>
              </a:xfrm>
            </p:grpSpPr>
            <p:sp>
              <p:nvSpPr>
                <p:cNvPr id="318" name="Google Shape;318;p13"/>
                <p:cNvSpPr/>
                <p:nvPr/>
              </p:nvSpPr>
              <p:spPr>
                <a:xfrm>
                  <a:off x="586356" y="2000303"/>
                  <a:ext cx="2078773" cy="2078773"/>
                </a:xfrm>
                <a:prstGeom prst="ellipse">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9" name="Google Shape;319;p13" descr="A close up of a logo&#10;&#10;Description automatically generated"/>
                <p:cNvPicPr preferRelativeResize="0"/>
                <p:nvPr/>
              </p:nvPicPr>
              <p:blipFill rotWithShape="1">
                <a:blip r:embed="rId6">
                  <a:alphaModFix/>
                </a:blip>
                <a:srcRect/>
                <a:stretch/>
              </p:blipFill>
              <p:spPr>
                <a:xfrm>
                  <a:off x="898397" y="2319517"/>
                  <a:ext cx="1438894" cy="1417175"/>
                </a:xfrm>
                <a:prstGeom prst="rect">
                  <a:avLst/>
                </a:prstGeom>
                <a:noFill/>
                <a:ln>
                  <a:noFill/>
                </a:ln>
              </p:spPr>
            </p:pic>
          </p:grpSp>
        </p:grpSp>
        <p:pic>
          <p:nvPicPr>
            <p:cNvPr id="320" name="Google Shape;320;p13" descr="A close up of a sign&#10;&#10;Description automatically generated"/>
            <p:cNvPicPr preferRelativeResize="0"/>
            <p:nvPr/>
          </p:nvPicPr>
          <p:blipFill rotWithShape="1">
            <a:blip r:embed="rId7">
              <a:alphaModFix/>
            </a:blip>
            <a:srcRect/>
            <a:stretch/>
          </p:blipFill>
          <p:spPr>
            <a:xfrm>
              <a:off x="2233538" y="4726941"/>
              <a:ext cx="556134" cy="547740"/>
            </a:xfrm>
            <a:prstGeom prst="rect">
              <a:avLst/>
            </a:prstGeom>
            <a:noFill/>
            <a:ln>
              <a:noFill/>
            </a:ln>
          </p:spPr>
        </p:pic>
      </p:grpSp>
      <p:sp>
        <p:nvSpPr>
          <p:cNvPr id="321" name="Google Shape;321;p13"/>
          <p:cNvSpPr txBox="1"/>
          <p:nvPr/>
        </p:nvSpPr>
        <p:spPr>
          <a:xfrm>
            <a:off x="1041905" y="1037063"/>
            <a:ext cx="4768586"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rgbClr val="D0353B"/>
                </a:solidFill>
                <a:latin typeface="Century Gothic"/>
                <a:ea typeface="Century Gothic"/>
                <a:cs typeface="Century Gothic"/>
                <a:sym typeface="Century Gothic"/>
              </a:rPr>
              <a:t>O-HANAMI </a:t>
            </a:r>
            <a:br>
              <a:rPr lang="en-GB" sz="2800" b="1">
                <a:solidFill>
                  <a:srgbClr val="D0353B"/>
                </a:solidFill>
                <a:latin typeface="Century Gothic"/>
                <a:ea typeface="Century Gothic"/>
                <a:cs typeface="Century Gothic"/>
                <a:sym typeface="Century Gothic"/>
              </a:rPr>
            </a:br>
            <a:endParaRPr sz="2800" b="1">
              <a:solidFill>
                <a:srgbClr val="D0353B"/>
              </a:solidFill>
              <a:latin typeface="Century Gothic"/>
              <a:ea typeface="Century Gothic"/>
              <a:cs typeface="Century Gothic"/>
              <a:sym typeface="Century Gothic"/>
            </a:endParaRPr>
          </a:p>
        </p:txBody>
      </p:sp>
      <p:pic>
        <p:nvPicPr>
          <p:cNvPr id="322" name="Google Shape;322;p13"/>
          <p:cNvPicPr preferRelativeResize="0"/>
          <p:nvPr/>
        </p:nvPicPr>
        <p:blipFill rotWithShape="1">
          <a:blip r:embed="rId8">
            <a:alphaModFix/>
          </a:blip>
          <a:srcRect/>
          <a:stretch/>
        </p:blipFill>
        <p:spPr>
          <a:xfrm>
            <a:off x="7039379" y="1170473"/>
            <a:ext cx="4150800" cy="4100530"/>
          </a:xfrm>
          <a:custGeom>
            <a:avLst/>
            <a:gdLst/>
            <a:ahLst/>
            <a:cxnLst/>
            <a:rect l="l" t="t" r="r" b="b"/>
            <a:pathLst>
              <a:path w="4150800" h="4150800" extrusionOk="0">
                <a:moveTo>
                  <a:pt x="2075400" y="0"/>
                </a:moveTo>
                <a:cubicBezTo>
                  <a:pt x="3221612" y="0"/>
                  <a:pt x="4150800" y="929188"/>
                  <a:pt x="4150800" y="2075400"/>
                </a:cubicBezTo>
                <a:cubicBezTo>
                  <a:pt x="4150800" y="3221612"/>
                  <a:pt x="3221612" y="4150800"/>
                  <a:pt x="2075400" y="4150800"/>
                </a:cubicBezTo>
                <a:cubicBezTo>
                  <a:pt x="929188" y="4150800"/>
                  <a:pt x="0" y="3221612"/>
                  <a:pt x="0" y="2075400"/>
                </a:cubicBezTo>
                <a:cubicBezTo>
                  <a:pt x="0" y="929188"/>
                  <a:pt x="929188" y="0"/>
                  <a:pt x="2075400" y="0"/>
                </a:cubicBezTo>
                <a:close/>
              </a:path>
            </a:pathLst>
          </a:custGeom>
          <a:noFill/>
          <a:ln>
            <a:noFill/>
          </a:ln>
        </p:spPr>
      </p:pic>
      <p:sp>
        <p:nvSpPr>
          <p:cNvPr id="323" name="Google Shape;323;p13"/>
          <p:cNvSpPr/>
          <p:nvPr/>
        </p:nvSpPr>
        <p:spPr>
          <a:xfrm>
            <a:off x="1041905" y="1583880"/>
            <a:ext cx="3502037" cy="2893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rgbClr val="103A5D"/>
                </a:solidFill>
                <a:latin typeface="Century Gothic"/>
                <a:ea typeface="Century Gothic"/>
                <a:cs typeface="Century Gothic"/>
                <a:sym typeface="Century Gothic"/>
              </a:rPr>
              <a:t>Which happiness actions </a:t>
            </a:r>
            <a:br>
              <a:rPr lang="en-GB" sz="1800" b="1">
                <a:solidFill>
                  <a:srgbClr val="103A5D"/>
                </a:solidFill>
                <a:latin typeface="Century Gothic"/>
                <a:ea typeface="Century Gothic"/>
                <a:cs typeface="Century Gothic"/>
                <a:sym typeface="Century Gothic"/>
              </a:rPr>
            </a:br>
            <a:r>
              <a:rPr lang="en-GB" sz="1800" b="1">
                <a:solidFill>
                  <a:srgbClr val="103A5D"/>
                </a:solidFill>
                <a:latin typeface="Century Gothic"/>
                <a:ea typeface="Century Gothic"/>
                <a:cs typeface="Century Gothic"/>
                <a:sym typeface="Century Gothic"/>
              </a:rPr>
              <a:t>are involved?</a:t>
            </a:r>
            <a:endParaRPr/>
          </a:p>
          <a:p>
            <a:pPr marL="0" marR="0" lvl="0" indent="0" algn="l" rtl="0">
              <a:spcBef>
                <a:spcPts val="1200"/>
              </a:spcBef>
              <a:spcAft>
                <a:spcPts val="0"/>
              </a:spcAft>
              <a:buNone/>
            </a:pPr>
            <a:r>
              <a:rPr lang="en-GB" sz="1800">
                <a:solidFill>
                  <a:srgbClr val="103A5D"/>
                </a:solidFill>
                <a:latin typeface="Century Gothic"/>
                <a:ea typeface="Century Gothic"/>
                <a:cs typeface="Century Gothic"/>
                <a:sym typeface="Century Gothic"/>
              </a:rPr>
              <a:t>In spring, Japanese people go to view cherry trees in blossom (Sakura). This is called O-Hanami. </a:t>
            </a:r>
            <a:endParaRPr/>
          </a:p>
          <a:p>
            <a:pPr marL="0" marR="0" lvl="0" indent="0" algn="l" rtl="0">
              <a:spcBef>
                <a:spcPts val="1200"/>
              </a:spcBef>
              <a:spcAft>
                <a:spcPts val="0"/>
              </a:spcAft>
              <a:buNone/>
            </a:pPr>
            <a:r>
              <a:rPr lang="en-GB" sz="1800">
                <a:solidFill>
                  <a:srgbClr val="103A5D"/>
                </a:solidFill>
                <a:latin typeface="Century Gothic"/>
                <a:ea typeface="Century Gothic"/>
                <a:cs typeface="Century Gothic"/>
                <a:sym typeface="Century Gothic"/>
              </a:rPr>
              <a:t>People have picnics and eat Sakura Mochi – sweet rice cakes wrapped in leaves.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grpSp>
        <p:nvGrpSpPr>
          <p:cNvPr id="329" name="Google Shape;329;p14"/>
          <p:cNvGrpSpPr/>
          <p:nvPr/>
        </p:nvGrpSpPr>
        <p:grpSpPr>
          <a:xfrm>
            <a:off x="1124952" y="4657993"/>
            <a:ext cx="4894848" cy="697217"/>
            <a:chOff x="1124952" y="4657993"/>
            <a:chExt cx="4894848" cy="697217"/>
          </a:xfrm>
        </p:grpSpPr>
        <p:grpSp>
          <p:nvGrpSpPr>
            <p:cNvPr id="330" name="Google Shape;330;p14"/>
            <p:cNvGrpSpPr/>
            <p:nvPr/>
          </p:nvGrpSpPr>
          <p:grpSpPr>
            <a:xfrm>
              <a:off x="1124952" y="4657993"/>
              <a:ext cx="4894848" cy="697217"/>
              <a:chOff x="1124952" y="5123720"/>
              <a:chExt cx="4894848" cy="697217"/>
            </a:xfrm>
          </p:grpSpPr>
          <p:sp>
            <p:nvSpPr>
              <p:cNvPr id="331" name="Google Shape;331;p14"/>
              <p:cNvSpPr/>
              <p:nvPr/>
            </p:nvSpPr>
            <p:spPr>
              <a:xfrm>
                <a:off x="2175326" y="5127585"/>
                <a:ext cx="693352" cy="693352"/>
              </a:xfrm>
              <a:prstGeom prst="ellipse">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32" name="Google Shape;332;p14"/>
              <p:cNvGrpSpPr/>
              <p:nvPr/>
            </p:nvGrpSpPr>
            <p:grpSpPr>
              <a:xfrm>
                <a:off x="3225700" y="5127585"/>
                <a:ext cx="693352" cy="693352"/>
                <a:chOff x="5018065" y="2000303"/>
                <a:chExt cx="2078773" cy="2078773"/>
              </a:xfrm>
            </p:grpSpPr>
            <p:sp>
              <p:nvSpPr>
                <p:cNvPr id="333" name="Google Shape;333;p14"/>
                <p:cNvSpPr/>
                <p:nvPr/>
              </p:nvSpPr>
              <p:spPr>
                <a:xfrm>
                  <a:off x="5018065" y="2000303"/>
                  <a:ext cx="2078773" cy="2078773"/>
                </a:xfrm>
                <a:prstGeom prst="ellipse">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34" name="Google Shape;334;p14" descr="A close up of a sign&#10;&#10;Description automatically generated"/>
                <p:cNvPicPr preferRelativeResize="0"/>
                <p:nvPr/>
              </p:nvPicPr>
              <p:blipFill rotWithShape="1">
                <a:blip r:embed="rId3">
                  <a:alphaModFix/>
                </a:blip>
                <a:srcRect/>
                <a:stretch/>
              </p:blipFill>
              <p:spPr>
                <a:xfrm>
                  <a:off x="5239212" y="2241163"/>
                  <a:ext cx="1621526" cy="1597050"/>
                </a:xfrm>
                <a:prstGeom prst="rect">
                  <a:avLst/>
                </a:prstGeom>
                <a:noFill/>
                <a:ln>
                  <a:noFill/>
                </a:ln>
              </p:spPr>
            </p:pic>
          </p:grpSp>
          <p:grpSp>
            <p:nvGrpSpPr>
              <p:cNvPr id="335" name="Google Shape;335;p14"/>
              <p:cNvGrpSpPr/>
              <p:nvPr/>
            </p:nvGrpSpPr>
            <p:grpSpPr>
              <a:xfrm>
                <a:off x="4276074" y="5127585"/>
                <a:ext cx="693352" cy="693352"/>
                <a:chOff x="7241818" y="2000303"/>
                <a:chExt cx="2078773" cy="2078773"/>
              </a:xfrm>
            </p:grpSpPr>
            <p:sp>
              <p:nvSpPr>
                <p:cNvPr id="336" name="Google Shape;336;p14"/>
                <p:cNvSpPr/>
                <p:nvPr/>
              </p:nvSpPr>
              <p:spPr>
                <a:xfrm>
                  <a:off x="7241818" y="2000303"/>
                  <a:ext cx="2078773" cy="2078773"/>
                </a:xfrm>
                <a:prstGeom prst="ellipse">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37" name="Google Shape;337;p14" descr="A picture containing clock&#10;&#10;Description automatically generated"/>
                <p:cNvPicPr preferRelativeResize="0"/>
                <p:nvPr/>
              </p:nvPicPr>
              <p:blipFill rotWithShape="1">
                <a:blip r:embed="rId4">
                  <a:alphaModFix/>
                </a:blip>
                <a:srcRect/>
                <a:stretch/>
              </p:blipFill>
              <p:spPr>
                <a:xfrm>
                  <a:off x="7405203" y="2218013"/>
                  <a:ext cx="1645015" cy="1620185"/>
                </a:xfrm>
                <a:prstGeom prst="rect">
                  <a:avLst/>
                </a:prstGeom>
                <a:noFill/>
                <a:ln>
                  <a:noFill/>
                </a:ln>
              </p:spPr>
            </p:pic>
          </p:grpSp>
          <p:grpSp>
            <p:nvGrpSpPr>
              <p:cNvPr id="338" name="Google Shape;338;p14"/>
              <p:cNvGrpSpPr/>
              <p:nvPr/>
            </p:nvGrpSpPr>
            <p:grpSpPr>
              <a:xfrm>
                <a:off x="5326448" y="5123720"/>
                <a:ext cx="693352" cy="693352"/>
                <a:chOff x="9465571" y="2000303"/>
                <a:chExt cx="2078773" cy="2078773"/>
              </a:xfrm>
            </p:grpSpPr>
            <p:sp>
              <p:nvSpPr>
                <p:cNvPr id="339" name="Google Shape;339;p14"/>
                <p:cNvSpPr/>
                <p:nvPr/>
              </p:nvSpPr>
              <p:spPr>
                <a:xfrm>
                  <a:off x="9465571" y="2000303"/>
                  <a:ext cx="2078773" cy="2078773"/>
                </a:xfrm>
                <a:prstGeom prst="ellipse">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40" name="Google Shape;340;p14" descr="A close up of a logo&#10;&#10;Description automatically generated"/>
                <p:cNvPicPr preferRelativeResize="0"/>
                <p:nvPr/>
              </p:nvPicPr>
              <p:blipFill rotWithShape="1">
                <a:blip r:embed="rId5">
                  <a:alphaModFix/>
                </a:blip>
                <a:srcRect/>
                <a:stretch/>
              </p:blipFill>
              <p:spPr>
                <a:xfrm>
                  <a:off x="9739860" y="2331101"/>
                  <a:ext cx="1530194" cy="1507097"/>
                </a:xfrm>
                <a:prstGeom prst="rect">
                  <a:avLst/>
                </a:prstGeom>
                <a:noFill/>
                <a:ln>
                  <a:noFill/>
                </a:ln>
              </p:spPr>
            </p:pic>
          </p:grpSp>
          <p:grpSp>
            <p:nvGrpSpPr>
              <p:cNvPr id="341" name="Google Shape;341;p14"/>
              <p:cNvGrpSpPr/>
              <p:nvPr/>
            </p:nvGrpSpPr>
            <p:grpSpPr>
              <a:xfrm>
                <a:off x="1124952" y="5127585"/>
                <a:ext cx="693352" cy="693352"/>
                <a:chOff x="586356" y="2000303"/>
                <a:chExt cx="2078773" cy="2078773"/>
              </a:xfrm>
            </p:grpSpPr>
            <p:sp>
              <p:nvSpPr>
                <p:cNvPr id="342" name="Google Shape;342;p14"/>
                <p:cNvSpPr/>
                <p:nvPr/>
              </p:nvSpPr>
              <p:spPr>
                <a:xfrm>
                  <a:off x="586356" y="2000303"/>
                  <a:ext cx="2078773" cy="2078773"/>
                </a:xfrm>
                <a:prstGeom prst="ellipse">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43" name="Google Shape;343;p14" descr="A close up of a logo&#10;&#10;Description automatically generated"/>
                <p:cNvPicPr preferRelativeResize="0"/>
                <p:nvPr/>
              </p:nvPicPr>
              <p:blipFill rotWithShape="1">
                <a:blip r:embed="rId6">
                  <a:alphaModFix/>
                </a:blip>
                <a:srcRect/>
                <a:stretch/>
              </p:blipFill>
              <p:spPr>
                <a:xfrm>
                  <a:off x="898397" y="2319517"/>
                  <a:ext cx="1438894" cy="1417175"/>
                </a:xfrm>
                <a:prstGeom prst="rect">
                  <a:avLst/>
                </a:prstGeom>
                <a:noFill/>
                <a:ln>
                  <a:noFill/>
                </a:ln>
              </p:spPr>
            </p:pic>
          </p:grpSp>
        </p:grpSp>
        <p:pic>
          <p:nvPicPr>
            <p:cNvPr id="344" name="Google Shape;344;p14" descr="A close up of a sign&#10;&#10;Description automatically generated"/>
            <p:cNvPicPr preferRelativeResize="0"/>
            <p:nvPr/>
          </p:nvPicPr>
          <p:blipFill rotWithShape="1">
            <a:blip r:embed="rId7">
              <a:alphaModFix/>
            </a:blip>
            <a:srcRect/>
            <a:stretch/>
          </p:blipFill>
          <p:spPr>
            <a:xfrm>
              <a:off x="2233538" y="4726941"/>
              <a:ext cx="556134" cy="547740"/>
            </a:xfrm>
            <a:prstGeom prst="rect">
              <a:avLst/>
            </a:prstGeom>
            <a:noFill/>
            <a:ln>
              <a:noFill/>
            </a:ln>
          </p:spPr>
        </p:pic>
      </p:grpSp>
      <p:sp>
        <p:nvSpPr>
          <p:cNvPr id="345" name="Google Shape;345;p14"/>
          <p:cNvSpPr txBox="1"/>
          <p:nvPr/>
        </p:nvSpPr>
        <p:spPr>
          <a:xfrm>
            <a:off x="1041905" y="1037063"/>
            <a:ext cx="4768586" cy="523220"/>
          </a:xfrm>
          <a:prstGeom prst="rect">
            <a:avLst/>
          </a:prstGeom>
          <a:noFill/>
          <a:ln>
            <a:noFill/>
          </a:ln>
        </p:spPr>
        <p:txBody>
          <a:bodyPr spcFirstLastPara="1" wrap="square" lIns="91425" tIns="45700" rIns="91425" bIns="45700" anchor="t" anchorCtr="0">
            <a:spAutoFit/>
          </a:bodyPr>
          <a:lstStyle/>
          <a:p>
            <a:pPr lvl="0"/>
            <a:r>
              <a:rPr lang="en-GB" sz="2800" b="1" dirty="0">
                <a:solidFill>
                  <a:srgbClr val="D0353B"/>
                </a:solidFill>
                <a:latin typeface="Century Gothic"/>
                <a:ea typeface="Century Gothic"/>
                <a:cs typeface="Century Gothic"/>
                <a:sym typeface="Century Gothic"/>
              </a:rPr>
              <a:t>KEIRŌ-NO-HI</a:t>
            </a:r>
            <a:endParaRPr lang="en-GB" dirty="0"/>
          </a:p>
        </p:txBody>
      </p:sp>
      <p:sp>
        <p:nvSpPr>
          <p:cNvPr id="346" name="Google Shape;346;p14"/>
          <p:cNvSpPr/>
          <p:nvPr/>
        </p:nvSpPr>
        <p:spPr>
          <a:xfrm>
            <a:off x="1041905" y="1583880"/>
            <a:ext cx="4551373" cy="33239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rgbClr val="103A5D"/>
                </a:solidFill>
                <a:latin typeface="Century Gothic"/>
                <a:ea typeface="Century Gothic"/>
                <a:cs typeface="Century Gothic"/>
                <a:sym typeface="Century Gothic"/>
              </a:rPr>
              <a:t>Which happiness actions </a:t>
            </a:r>
            <a:br>
              <a:rPr lang="en-GB" sz="1800" b="1" dirty="0">
                <a:solidFill>
                  <a:srgbClr val="103A5D"/>
                </a:solidFill>
                <a:latin typeface="Century Gothic"/>
                <a:ea typeface="Century Gothic"/>
                <a:cs typeface="Century Gothic"/>
                <a:sym typeface="Century Gothic"/>
              </a:rPr>
            </a:br>
            <a:r>
              <a:rPr lang="en-GB" sz="1800" b="1" dirty="0">
                <a:solidFill>
                  <a:srgbClr val="103A5D"/>
                </a:solidFill>
                <a:latin typeface="Century Gothic"/>
                <a:ea typeface="Century Gothic"/>
                <a:cs typeface="Century Gothic"/>
                <a:sym typeface="Century Gothic"/>
              </a:rPr>
              <a:t>are involved?</a:t>
            </a:r>
            <a:endParaRPr dirty="0"/>
          </a:p>
          <a:p>
            <a:pPr marL="0" marR="0" lvl="0" indent="0" algn="l" rtl="0">
              <a:spcBef>
                <a:spcPts val="1200"/>
              </a:spcBef>
              <a:spcAft>
                <a:spcPts val="0"/>
              </a:spcAft>
              <a:buNone/>
            </a:pPr>
            <a:r>
              <a:rPr lang="en-GB" sz="1800" dirty="0">
                <a:solidFill>
                  <a:srgbClr val="103A5D"/>
                </a:solidFill>
                <a:latin typeface="Century Gothic"/>
                <a:ea typeface="Century Gothic"/>
                <a:cs typeface="Century Gothic"/>
                <a:sym typeface="Century Gothic"/>
              </a:rPr>
              <a:t>Japan has many older people. </a:t>
            </a:r>
            <a:br>
              <a:rPr lang="en-GB" sz="1800" dirty="0">
                <a:solidFill>
                  <a:srgbClr val="103A5D"/>
                </a:solidFill>
                <a:latin typeface="Century Gothic"/>
                <a:ea typeface="Century Gothic"/>
                <a:cs typeface="Century Gothic"/>
                <a:sym typeface="Century Gothic"/>
              </a:rPr>
            </a:br>
            <a:r>
              <a:rPr lang="en-GB" sz="1800" dirty="0">
                <a:solidFill>
                  <a:srgbClr val="103A5D"/>
                </a:solidFill>
                <a:latin typeface="Century Gothic"/>
                <a:ea typeface="Century Gothic"/>
                <a:cs typeface="Century Gothic"/>
                <a:sym typeface="Century Gothic"/>
              </a:rPr>
              <a:t>They are very active and respected.</a:t>
            </a:r>
            <a:endParaRPr dirty="0"/>
          </a:p>
          <a:p>
            <a:pPr lvl="0">
              <a:spcBef>
                <a:spcPts val="1200"/>
              </a:spcBef>
            </a:pPr>
            <a:r>
              <a:rPr lang="en-GB" sz="1800" dirty="0" err="1">
                <a:solidFill>
                  <a:srgbClr val="103A5D"/>
                </a:solidFill>
                <a:latin typeface="Century Gothic"/>
                <a:ea typeface="Century Gothic"/>
                <a:cs typeface="Century Gothic"/>
                <a:sym typeface="Century Gothic"/>
              </a:rPr>
              <a:t>Keirō</a:t>
            </a:r>
            <a:r>
              <a:rPr lang="en-GB" sz="1800" dirty="0">
                <a:solidFill>
                  <a:srgbClr val="103A5D"/>
                </a:solidFill>
                <a:latin typeface="Century Gothic"/>
                <a:ea typeface="Century Gothic"/>
                <a:cs typeface="Century Gothic"/>
                <a:sym typeface="Century Gothic"/>
              </a:rPr>
              <a:t>-no-Hi (Respect for the Aged Day) is a public holiday. It celebrates older people. For example, schools give performances or older people take part in fitness displays. </a:t>
            </a:r>
            <a:endParaRPr dirty="0"/>
          </a:p>
          <a:p>
            <a:pPr marL="0" marR="0" lvl="0" indent="0" algn="l" rtl="0">
              <a:spcBef>
                <a:spcPts val="1200"/>
              </a:spcBef>
              <a:spcAft>
                <a:spcPts val="0"/>
              </a:spcAft>
              <a:buNone/>
            </a:pPr>
            <a:endParaRPr sz="1800" b="1" dirty="0">
              <a:solidFill>
                <a:srgbClr val="103A5D"/>
              </a:solidFill>
              <a:latin typeface="Century Gothic"/>
              <a:ea typeface="Century Gothic"/>
              <a:cs typeface="Century Gothic"/>
              <a:sym typeface="Century Gothic"/>
            </a:endParaRPr>
          </a:p>
        </p:txBody>
      </p:sp>
      <p:pic>
        <p:nvPicPr>
          <p:cNvPr id="347" name="Google Shape;347;p14"/>
          <p:cNvPicPr preferRelativeResize="0"/>
          <p:nvPr/>
        </p:nvPicPr>
        <p:blipFill rotWithShape="1">
          <a:blip r:embed="rId8">
            <a:alphaModFix/>
          </a:blip>
          <a:srcRect/>
          <a:stretch/>
        </p:blipFill>
        <p:spPr>
          <a:xfrm>
            <a:off x="7039379" y="1502790"/>
            <a:ext cx="4150800" cy="4150799"/>
          </a:xfrm>
          <a:prstGeom prst="ellipse">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grpSp>
        <p:nvGrpSpPr>
          <p:cNvPr id="353" name="Google Shape;353;p15"/>
          <p:cNvGrpSpPr/>
          <p:nvPr/>
        </p:nvGrpSpPr>
        <p:grpSpPr>
          <a:xfrm>
            <a:off x="1124952" y="4657993"/>
            <a:ext cx="4894848" cy="697217"/>
            <a:chOff x="1124952" y="4657993"/>
            <a:chExt cx="4894848" cy="697217"/>
          </a:xfrm>
        </p:grpSpPr>
        <p:grpSp>
          <p:nvGrpSpPr>
            <p:cNvPr id="354" name="Google Shape;354;p15"/>
            <p:cNvGrpSpPr/>
            <p:nvPr/>
          </p:nvGrpSpPr>
          <p:grpSpPr>
            <a:xfrm>
              <a:off x="1124952" y="4657993"/>
              <a:ext cx="4894848" cy="697217"/>
              <a:chOff x="1124952" y="5123720"/>
              <a:chExt cx="4894848" cy="697217"/>
            </a:xfrm>
          </p:grpSpPr>
          <p:sp>
            <p:nvSpPr>
              <p:cNvPr id="355" name="Google Shape;355;p15"/>
              <p:cNvSpPr/>
              <p:nvPr/>
            </p:nvSpPr>
            <p:spPr>
              <a:xfrm>
                <a:off x="2175326" y="5127585"/>
                <a:ext cx="693352" cy="693352"/>
              </a:xfrm>
              <a:prstGeom prst="ellipse">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56" name="Google Shape;356;p15"/>
              <p:cNvGrpSpPr/>
              <p:nvPr/>
            </p:nvGrpSpPr>
            <p:grpSpPr>
              <a:xfrm>
                <a:off x="3225700" y="5127585"/>
                <a:ext cx="693352" cy="693352"/>
                <a:chOff x="5018065" y="2000303"/>
                <a:chExt cx="2078773" cy="2078773"/>
              </a:xfrm>
            </p:grpSpPr>
            <p:sp>
              <p:nvSpPr>
                <p:cNvPr id="357" name="Google Shape;357;p15"/>
                <p:cNvSpPr/>
                <p:nvPr/>
              </p:nvSpPr>
              <p:spPr>
                <a:xfrm>
                  <a:off x="5018065" y="2000303"/>
                  <a:ext cx="2078773" cy="2078773"/>
                </a:xfrm>
                <a:prstGeom prst="ellipse">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58" name="Google Shape;358;p15" descr="A close up of a sign&#10;&#10;Description automatically generated"/>
                <p:cNvPicPr preferRelativeResize="0"/>
                <p:nvPr/>
              </p:nvPicPr>
              <p:blipFill rotWithShape="1">
                <a:blip r:embed="rId3">
                  <a:alphaModFix/>
                </a:blip>
                <a:srcRect/>
                <a:stretch/>
              </p:blipFill>
              <p:spPr>
                <a:xfrm>
                  <a:off x="5239212" y="2241163"/>
                  <a:ext cx="1621526" cy="1597050"/>
                </a:xfrm>
                <a:prstGeom prst="rect">
                  <a:avLst/>
                </a:prstGeom>
                <a:noFill/>
                <a:ln>
                  <a:noFill/>
                </a:ln>
              </p:spPr>
            </p:pic>
          </p:grpSp>
          <p:grpSp>
            <p:nvGrpSpPr>
              <p:cNvPr id="359" name="Google Shape;359;p15"/>
              <p:cNvGrpSpPr/>
              <p:nvPr/>
            </p:nvGrpSpPr>
            <p:grpSpPr>
              <a:xfrm>
                <a:off x="4276074" y="5127585"/>
                <a:ext cx="693352" cy="693352"/>
                <a:chOff x="7241818" y="2000303"/>
                <a:chExt cx="2078773" cy="2078773"/>
              </a:xfrm>
            </p:grpSpPr>
            <p:sp>
              <p:nvSpPr>
                <p:cNvPr id="360" name="Google Shape;360;p15"/>
                <p:cNvSpPr/>
                <p:nvPr/>
              </p:nvSpPr>
              <p:spPr>
                <a:xfrm>
                  <a:off x="7241818" y="2000303"/>
                  <a:ext cx="2078773" cy="2078773"/>
                </a:xfrm>
                <a:prstGeom prst="ellipse">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61" name="Google Shape;361;p15" descr="A picture containing clock&#10;&#10;Description automatically generated"/>
                <p:cNvPicPr preferRelativeResize="0"/>
                <p:nvPr/>
              </p:nvPicPr>
              <p:blipFill rotWithShape="1">
                <a:blip r:embed="rId4">
                  <a:alphaModFix/>
                </a:blip>
                <a:srcRect/>
                <a:stretch/>
              </p:blipFill>
              <p:spPr>
                <a:xfrm>
                  <a:off x="7405203" y="2218013"/>
                  <a:ext cx="1645015" cy="1620185"/>
                </a:xfrm>
                <a:prstGeom prst="rect">
                  <a:avLst/>
                </a:prstGeom>
                <a:noFill/>
                <a:ln>
                  <a:noFill/>
                </a:ln>
              </p:spPr>
            </p:pic>
          </p:grpSp>
          <p:grpSp>
            <p:nvGrpSpPr>
              <p:cNvPr id="362" name="Google Shape;362;p15"/>
              <p:cNvGrpSpPr/>
              <p:nvPr/>
            </p:nvGrpSpPr>
            <p:grpSpPr>
              <a:xfrm>
                <a:off x="5326448" y="5123720"/>
                <a:ext cx="693352" cy="693352"/>
                <a:chOff x="9465571" y="2000303"/>
                <a:chExt cx="2078773" cy="2078773"/>
              </a:xfrm>
            </p:grpSpPr>
            <p:sp>
              <p:nvSpPr>
                <p:cNvPr id="363" name="Google Shape;363;p15"/>
                <p:cNvSpPr/>
                <p:nvPr/>
              </p:nvSpPr>
              <p:spPr>
                <a:xfrm>
                  <a:off x="9465571" y="2000303"/>
                  <a:ext cx="2078773" cy="2078773"/>
                </a:xfrm>
                <a:prstGeom prst="ellipse">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64" name="Google Shape;364;p15" descr="A close up of a logo&#10;&#10;Description automatically generated"/>
                <p:cNvPicPr preferRelativeResize="0"/>
                <p:nvPr/>
              </p:nvPicPr>
              <p:blipFill rotWithShape="1">
                <a:blip r:embed="rId5">
                  <a:alphaModFix/>
                </a:blip>
                <a:srcRect/>
                <a:stretch/>
              </p:blipFill>
              <p:spPr>
                <a:xfrm>
                  <a:off x="9739860" y="2331101"/>
                  <a:ext cx="1530194" cy="1507097"/>
                </a:xfrm>
                <a:prstGeom prst="rect">
                  <a:avLst/>
                </a:prstGeom>
                <a:noFill/>
                <a:ln>
                  <a:noFill/>
                </a:ln>
              </p:spPr>
            </p:pic>
          </p:grpSp>
          <p:grpSp>
            <p:nvGrpSpPr>
              <p:cNvPr id="365" name="Google Shape;365;p15"/>
              <p:cNvGrpSpPr/>
              <p:nvPr/>
            </p:nvGrpSpPr>
            <p:grpSpPr>
              <a:xfrm>
                <a:off x="1124952" y="5127585"/>
                <a:ext cx="693352" cy="693352"/>
                <a:chOff x="586356" y="2000303"/>
                <a:chExt cx="2078773" cy="2078773"/>
              </a:xfrm>
            </p:grpSpPr>
            <p:sp>
              <p:nvSpPr>
                <p:cNvPr id="366" name="Google Shape;366;p15"/>
                <p:cNvSpPr/>
                <p:nvPr/>
              </p:nvSpPr>
              <p:spPr>
                <a:xfrm>
                  <a:off x="586356" y="2000303"/>
                  <a:ext cx="2078773" cy="2078773"/>
                </a:xfrm>
                <a:prstGeom prst="ellipse">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67" name="Google Shape;367;p15" descr="A close up of a logo&#10;&#10;Description automatically generated"/>
                <p:cNvPicPr preferRelativeResize="0"/>
                <p:nvPr/>
              </p:nvPicPr>
              <p:blipFill rotWithShape="1">
                <a:blip r:embed="rId6">
                  <a:alphaModFix/>
                </a:blip>
                <a:srcRect/>
                <a:stretch/>
              </p:blipFill>
              <p:spPr>
                <a:xfrm>
                  <a:off x="898397" y="2319517"/>
                  <a:ext cx="1438894" cy="1417175"/>
                </a:xfrm>
                <a:prstGeom prst="rect">
                  <a:avLst/>
                </a:prstGeom>
                <a:noFill/>
                <a:ln>
                  <a:noFill/>
                </a:ln>
              </p:spPr>
            </p:pic>
          </p:grpSp>
        </p:grpSp>
        <p:pic>
          <p:nvPicPr>
            <p:cNvPr id="368" name="Google Shape;368;p15" descr="A close up of a sign&#10;&#10;Description automatically generated"/>
            <p:cNvPicPr preferRelativeResize="0"/>
            <p:nvPr/>
          </p:nvPicPr>
          <p:blipFill rotWithShape="1">
            <a:blip r:embed="rId7">
              <a:alphaModFix/>
            </a:blip>
            <a:srcRect/>
            <a:stretch/>
          </p:blipFill>
          <p:spPr>
            <a:xfrm>
              <a:off x="2233538" y="4726941"/>
              <a:ext cx="556134" cy="547740"/>
            </a:xfrm>
            <a:prstGeom prst="rect">
              <a:avLst/>
            </a:prstGeom>
            <a:noFill/>
            <a:ln>
              <a:noFill/>
            </a:ln>
          </p:spPr>
        </p:pic>
      </p:grpSp>
      <p:sp>
        <p:nvSpPr>
          <p:cNvPr id="369" name="Google Shape;369;p15"/>
          <p:cNvSpPr txBox="1"/>
          <p:nvPr/>
        </p:nvSpPr>
        <p:spPr>
          <a:xfrm>
            <a:off x="1041905" y="1037063"/>
            <a:ext cx="47685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rgbClr val="D0353B"/>
                </a:solidFill>
                <a:latin typeface="Century Gothic"/>
                <a:ea typeface="Century Gothic"/>
                <a:cs typeface="Century Gothic"/>
                <a:sym typeface="Century Gothic"/>
              </a:rPr>
              <a:t>OMOIYARI </a:t>
            </a:r>
            <a:endParaRPr/>
          </a:p>
        </p:txBody>
      </p:sp>
      <p:pic>
        <p:nvPicPr>
          <p:cNvPr id="370" name="Google Shape;370;p15"/>
          <p:cNvPicPr preferRelativeResize="0"/>
          <p:nvPr/>
        </p:nvPicPr>
        <p:blipFill rotWithShape="1">
          <a:blip r:embed="rId8">
            <a:alphaModFix/>
          </a:blip>
          <a:srcRect/>
          <a:stretch/>
        </p:blipFill>
        <p:spPr>
          <a:xfrm>
            <a:off x="7050713" y="1211283"/>
            <a:ext cx="4150800" cy="4029728"/>
          </a:xfrm>
          <a:prstGeom prst="ellipse">
            <a:avLst/>
          </a:prstGeom>
          <a:noFill/>
          <a:ln>
            <a:noFill/>
          </a:ln>
        </p:spPr>
      </p:pic>
      <p:sp>
        <p:nvSpPr>
          <p:cNvPr id="371" name="Google Shape;371;p15"/>
          <p:cNvSpPr/>
          <p:nvPr/>
        </p:nvSpPr>
        <p:spPr>
          <a:xfrm>
            <a:off x="1041905" y="1583880"/>
            <a:ext cx="4551373" cy="2893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rgbClr val="103A5D"/>
                </a:solidFill>
                <a:latin typeface="Century Gothic"/>
                <a:ea typeface="Century Gothic"/>
                <a:cs typeface="Century Gothic"/>
                <a:sym typeface="Century Gothic"/>
              </a:rPr>
              <a:t>Which happiness actions </a:t>
            </a:r>
            <a:br>
              <a:rPr lang="en-GB" sz="1800" b="1">
                <a:solidFill>
                  <a:srgbClr val="103A5D"/>
                </a:solidFill>
                <a:latin typeface="Century Gothic"/>
                <a:ea typeface="Century Gothic"/>
                <a:cs typeface="Century Gothic"/>
                <a:sym typeface="Century Gothic"/>
              </a:rPr>
            </a:br>
            <a:r>
              <a:rPr lang="en-GB" sz="1800" b="1">
                <a:solidFill>
                  <a:srgbClr val="103A5D"/>
                </a:solidFill>
                <a:latin typeface="Century Gothic"/>
                <a:ea typeface="Century Gothic"/>
                <a:cs typeface="Century Gothic"/>
                <a:sym typeface="Century Gothic"/>
              </a:rPr>
              <a:t>are involved?</a:t>
            </a:r>
            <a:endParaRPr/>
          </a:p>
          <a:p>
            <a:pPr marL="0" marR="0" lvl="0" indent="0" algn="l" rtl="0">
              <a:spcBef>
                <a:spcPts val="1200"/>
              </a:spcBef>
              <a:spcAft>
                <a:spcPts val="0"/>
              </a:spcAft>
              <a:buNone/>
            </a:pPr>
            <a:r>
              <a:rPr lang="en-GB" sz="1800">
                <a:solidFill>
                  <a:srgbClr val="103A5D"/>
                </a:solidFill>
                <a:latin typeface="Century Gothic"/>
                <a:ea typeface="Century Gothic"/>
                <a:cs typeface="Century Gothic"/>
                <a:sym typeface="Century Gothic"/>
              </a:rPr>
              <a:t>Omoiyari is very important in Japan. </a:t>
            </a:r>
            <a:br>
              <a:rPr lang="en-GB" sz="1800">
                <a:solidFill>
                  <a:srgbClr val="103A5D"/>
                </a:solidFill>
                <a:latin typeface="Century Gothic"/>
                <a:ea typeface="Century Gothic"/>
                <a:cs typeface="Century Gothic"/>
                <a:sym typeface="Century Gothic"/>
              </a:rPr>
            </a:br>
            <a:r>
              <a:rPr lang="en-GB" sz="1800">
                <a:solidFill>
                  <a:srgbClr val="103A5D"/>
                </a:solidFill>
                <a:latin typeface="Century Gothic"/>
                <a:ea typeface="Century Gothic"/>
                <a:cs typeface="Century Gothic"/>
                <a:sym typeface="Century Gothic"/>
              </a:rPr>
              <a:t>It means being kind and helping </a:t>
            </a:r>
            <a:br>
              <a:rPr lang="en-GB" sz="1800">
                <a:solidFill>
                  <a:srgbClr val="103A5D"/>
                </a:solidFill>
                <a:latin typeface="Century Gothic"/>
                <a:ea typeface="Century Gothic"/>
                <a:cs typeface="Century Gothic"/>
                <a:sym typeface="Century Gothic"/>
              </a:rPr>
            </a:br>
            <a:r>
              <a:rPr lang="en-GB" sz="1800">
                <a:solidFill>
                  <a:srgbClr val="103A5D"/>
                </a:solidFill>
                <a:latin typeface="Century Gothic"/>
                <a:ea typeface="Century Gothic"/>
                <a:cs typeface="Century Gothic"/>
                <a:sym typeface="Century Gothic"/>
              </a:rPr>
              <a:t>someone before they ask for help. </a:t>
            </a:r>
            <a:br>
              <a:rPr lang="en-GB" sz="1800">
                <a:solidFill>
                  <a:srgbClr val="103A5D"/>
                </a:solidFill>
                <a:latin typeface="Century Gothic"/>
                <a:ea typeface="Century Gothic"/>
                <a:cs typeface="Century Gothic"/>
                <a:sym typeface="Century Gothic"/>
              </a:rPr>
            </a:br>
            <a:r>
              <a:rPr lang="en-GB" sz="1800">
                <a:solidFill>
                  <a:srgbClr val="103A5D"/>
                </a:solidFill>
                <a:latin typeface="Century Gothic"/>
                <a:ea typeface="Century Gothic"/>
                <a:cs typeface="Century Gothic"/>
                <a:sym typeface="Century Gothic"/>
              </a:rPr>
              <a:t>It can be a large or small act </a:t>
            </a:r>
            <a:br>
              <a:rPr lang="en-GB" sz="1800">
                <a:solidFill>
                  <a:srgbClr val="103A5D"/>
                </a:solidFill>
                <a:latin typeface="Century Gothic"/>
                <a:ea typeface="Century Gothic"/>
                <a:cs typeface="Century Gothic"/>
                <a:sym typeface="Century Gothic"/>
              </a:rPr>
            </a:br>
            <a:r>
              <a:rPr lang="en-GB" sz="1800">
                <a:solidFill>
                  <a:srgbClr val="103A5D"/>
                </a:solidFill>
                <a:latin typeface="Century Gothic"/>
                <a:ea typeface="Century Gothic"/>
                <a:cs typeface="Century Gothic"/>
                <a:sym typeface="Century Gothic"/>
              </a:rPr>
              <a:t>of kindness. </a:t>
            </a:r>
            <a:endParaRPr/>
          </a:p>
          <a:p>
            <a:pPr marL="0" marR="0" lvl="0" indent="0" algn="l" rtl="0">
              <a:spcBef>
                <a:spcPts val="1200"/>
              </a:spcBef>
              <a:spcAft>
                <a:spcPts val="0"/>
              </a:spcAft>
              <a:buNone/>
            </a:pPr>
            <a:r>
              <a:rPr lang="en-GB" sz="1800">
                <a:solidFill>
                  <a:srgbClr val="103A5D"/>
                </a:solidFill>
                <a:latin typeface="Century Gothic"/>
                <a:ea typeface="Century Gothic"/>
                <a:cs typeface="Century Gothic"/>
                <a:sym typeface="Century Gothic"/>
              </a:rPr>
              <a:t>For example, in Japan, pupils clean </a:t>
            </a:r>
            <a:br>
              <a:rPr lang="en-GB" sz="1800">
                <a:solidFill>
                  <a:srgbClr val="103A5D"/>
                </a:solidFill>
                <a:latin typeface="Century Gothic"/>
                <a:ea typeface="Century Gothic"/>
                <a:cs typeface="Century Gothic"/>
                <a:sym typeface="Century Gothic"/>
              </a:rPr>
            </a:br>
            <a:r>
              <a:rPr lang="en-GB" sz="1800">
                <a:solidFill>
                  <a:srgbClr val="103A5D"/>
                </a:solidFill>
                <a:latin typeface="Century Gothic"/>
                <a:ea typeface="Century Gothic"/>
                <a:cs typeface="Century Gothic"/>
                <a:sym typeface="Century Gothic"/>
              </a:rPr>
              <a:t>their schools and serve the lunch.</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16"/>
          <p:cNvSpPr/>
          <p:nvPr/>
        </p:nvSpPr>
        <p:spPr>
          <a:xfrm>
            <a:off x="586356" y="2000303"/>
            <a:ext cx="2078773" cy="2078773"/>
          </a:xfrm>
          <a:prstGeom prst="ellipse">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8" name="Google Shape;378;p16"/>
          <p:cNvSpPr/>
          <p:nvPr/>
        </p:nvSpPr>
        <p:spPr>
          <a:xfrm>
            <a:off x="2794312" y="2000303"/>
            <a:ext cx="2078773" cy="2078773"/>
          </a:xfrm>
          <a:prstGeom prst="ellipse">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9" name="Google Shape;379;p16"/>
          <p:cNvSpPr/>
          <p:nvPr/>
        </p:nvSpPr>
        <p:spPr>
          <a:xfrm>
            <a:off x="5018065" y="2000303"/>
            <a:ext cx="2078773" cy="2078773"/>
          </a:xfrm>
          <a:prstGeom prst="ellipse">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0" name="Google Shape;380;p16"/>
          <p:cNvSpPr/>
          <p:nvPr/>
        </p:nvSpPr>
        <p:spPr>
          <a:xfrm>
            <a:off x="7241818" y="2000303"/>
            <a:ext cx="2078773" cy="2078773"/>
          </a:xfrm>
          <a:prstGeom prst="ellipse">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1" name="Google Shape;381;p16"/>
          <p:cNvSpPr/>
          <p:nvPr/>
        </p:nvSpPr>
        <p:spPr>
          <a:xfrm>
            <a:off x="9465571" y="2000303"/>
            <a:ext cx="2078773" cy="2078773"/>
          </a:xfrm>
          <a:prstGeom prst="ellipse">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2" name="Google Shape;382;p16"/>
          <p:cNvSpPr txBox="1"/>
          <p:nvPr/>
        </p:nvSpPr>
        <p:spPr>
          <a:xfrm>
            <a:off x="1" y="1037063"/>
            <a:ext cx="12192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a:solidFill>
                  <a:srgbClr val="D0353B"/>
                </a:solidFill>
                <a:latin typeface="Century Gothic"/>
                <a:ea typeface="Century Gothic"/>
                <a:cs typeface="Century Gothic"/>
                <a:sym typeface="Century Gothic"/>
              </a:rPr>
              <a:t>WHICH ACTIONS MADE YOU HAPPY?</a:t>
            </a:r>
            <a:endParaRPr/>
          </a:p>
        </p:txBody>
      </p:sp>
      <p:sp>
        <p:nvSpPr>
          <p:cNvPr id="383" name="Google Shape;383;p16"/>
          <p:cNvSpPr/>
          <p:nvPr/>
        </p:nvSpPr>
        <p:spPr>
          <a:xfrm>
            <a:off x="586356" y="4238994"/>
            <a:ext cx="2062976" cy="1258981"/>
          </a:xfrm>
          <a:prstGeom prst="roundRect">
            <a:avLst>
              <a:gd name="adj" fmla="val 11225"/>
            </a:avLst>
          </a:prstGeom>
          <a:solidFill>
            <a:srgbClr val="103A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lt1"/>
                </a:solidFill>
                <a:latin typeface="Century Gothic"/>
                <a:ea typeface="Century Gothic"/>
                <a:cs typeface="Century Gothic"/>
                <a:sym typeface="Century Gothic"/>
              </a:rPr>
              <a:t>Connect </a:t>
            </a:r>
            <a:endParaRPr/>
          </a:p>
          <a:p>
            <a:pPr marL="0" marR="0" lvl="0" indent="0" algn="ctr" rtl="0">
              <a:spcBef>
                <a:spcPts val="0"/>
              </a:spcBef>
              <a:spcAft>
                <a:spcPts val="0"/>
              </a:spcAft>
              <a:buNone/>
            </a:pPr>
            <a:r>
              <a:rPr lang="en-GB" sz="1600">
                <a:solidFill>
                  <a:schemeClr val="lt1"/>
                </a:solidFill>
                <a:latin typeface="Century Gothic"/>
                <a:ea typeface="Century Gothic"/>
                <a:cs typeface="Century Gothic"/>
                <a:sym typeface="Century Gothic"/>
              </a:rPr>
              <a:t>to people and nature. </a:t>
            </a:r>
            <a:endParaRPr/>
          </a:p>
        </p:txBody>
      </p:sp>
      <p:sp>
        <p:nvSpPr>
          <p:cNvPr id="384" name="Google Shape;384;p16"/>
          <p:cNvSpPr/>
          <p:nvPr/>
        </p:nvSpPr>
        <p:spPr>
          <a:xfrm>
            <a:off x="2807739" y="4238994"/>
            <a:ext cx="2062976" cy="1258981"/>
          </a:xfrm>
          <a:prstGeom prst="roundRect">
            <a:avLst>
              <a:gd name="adj" fmla="val 11225"/>
            </a:avLst>
          </a:prstGeom>
          <a:solidFill>
            <a:srgbClr val="103A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lt1"/>
                </a:solidFill>
                <a:latin typeface="Century Gothic"/>
                <a:ea typeface="Century Gothic"/>
                <a:cs typeface="Century Gothic"/>
                <a:sym typeface="Century Gothic"/>
              </a:rPr>
              <a:t>Notice </a:t>
            </a:r>
            <a:endParaRPr/>
          </a:p>
          <a:p>
            <a:pPr marL="0" marR="0" lvl="0" indent="0" algn="ctr" rtl="0">
              <a:spcBef>
                <a:spcPts val="0"/>
              </a:spcBef>
              <a:spcAft>
                <a:spcPts val="0"/>
              </a:spcAft>
              <a:buNone/>
            </a:pPr>
            <a:r>
              <a:rPr lang="en-GB" sz="1600">
                <a:solidFill>
                  <a:schemeClr val="lt1"/>
                </a:solidFill>
                <a:latin typeface="Century Gothic"/>
                <a:ea typeface="Century Gothic"/>
                <a:cs typeface="Century Gothic"/>
                <a:sym typeface="Century Gothic"/>
              </a:rPr>
              <a:t>be aware </a:t>
            </a:r>
            <a:br>
              <a:rPr lang="en-GB" sz="1600">
                <a:solidFill>
                  <a:schemeClr val="lt1"/>
                </a:solidFill>
                <a:latin typeface="Century Gothic"/>
                <a:ea typeface="Century Gothic"/>
                <a:cs typeface="Century Gothic"/>
                <a:sym typeface="Century Gothic"/>
              </a:rPr>
            </a:br>
            <a:r>
              <a:rPr lang="en-GB" sz="1600">
                <a:solidFill>
                  <a:schemeClr val="lt1"/>
                </a:solidFill>
                <a:latin typeface="Century Gothic"/>
                <a:ea typeface="Century Gothic"/>
                <a:cs typeface="Century Gothic"/>
                <a:sym typeface="Century Gothic"/>
              </a:rPr>
              <a:t>of moments </a:t>
            </a:r>
            <a:br>
              <a:rPr lang="en-GB" sz="1600">
                <a:solidFill>
                  <a:schemeClr val="lt1"/>
                </a:solidFill>
                <a:latin typeface="Century Gothic"/>
                <a:ea typeface="Century Gothic"/>
                <a:cs typeface="Century Gothic"/>
                <a:sym typeface="Century Gothic"/>
              </a:rPr>
            </a:br>
            <a:r>
              <a:rPr lang="en-GB" sz="1600">
                <a:solidFill>
                  <a:schemeClr val="lt1"/>
                </a:solidFill>
                <a:latin typeface="Century Gothic"/>
                <a:ea typeface="Century Gothic"/>
                <a:cs typeface="Century Gothic"/>
                <a:sym typeface="Century Gothic"/>
              </a:rPr>
              <a:t>and details.</a:t>
            </a:r>
            <a:endParaRPr/>
          </a:p>
        </p:txBody>
      </p:sp>
      <p:sp>
        <p:nvSpPr>
          <p:cNvPr id="385" name="Google Shape;385;p16"/>
          <p:cNvSpPr/>
          <p:nvPr/>
        </p:nvSpPr>
        <p:spPr>
          <a:xfrm>
            <a:off x="5039987" y="4238994"/>
            <a:ext cx="2062976" cy="1258981"/>
          </a:xfrm>
          <a:prstGeom prst="roundRect">
            <a:avLst>
              <a:gd name="adj" fmla="val 11225"/>
            </a:avLst>
          </a:prstGeom>
          <a:solidFill>
            <a:srgbClr val="103A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lt1"/>
                </a:solidFill>
                <a:latin typeface="Century Gothic"/>
                <a:ea typeface="Century Gothic"/>
                <a:cs typeface="Century Gothic"/>
                <a:sym typeface="Century Gothic"/>
              </a:rPr>
              <a:t>Move </a:t>
            </a:r>
            <a:endParaRPr/>
          </a:p>
          <a:p>
            <a:pPr marL="0" marR="0" lvl="0" indent="0" algn="ctr" rtl="0">
              <a:spcBef>
                <a:spcPts val="0"/>
              </a:spcBef>
              <a:spcAft>
                <a:spcPts val="0"/>
              </a:spcAft>
              <a:buNone/>
            </a:pPr>
            <a:r>
              <a:rPr lang="en-GB" sz="1600">
                <a:solidFill>
                  <a:schemeClr val="lt1"/>
                </a:solidFill>
                <a:latin typeface="Century Gothic"/>
                <a:ea typeface="Century Gothic"/>
                <a:cs typeface="Century Gothic"/>
                <a:sym typeface="Century Gothic"/>
              </a:rPr>
              <a:t>be active.</a:t>
            </a:r>
            <a:endParaRPr/>
          </a:p>
        </p:txBody>
      </p:sp>
      <p:sp>
        <p:nvSpPr>
          <p:cNvPr id="386" name="Google Shape;386;p16"/>
          <p:cNvSpPr/>
          <p:nvPr/>
        </p:nvSpPr>
        <p:spPr>
          <a:xfrm>
            <a:off x="7272235" y="4238994"/>
            <a:ext cx="2062976" cy="1258981"/>
          </a:xfrm>
          <a:prstGeom prst="roundRect">
            <a:avLst>
              <a:gd name="adj" fmla="val 11225"/>
            </a:avLst>
          </a:prstGeom>
          <a:solidFill>
            <a:srgbClr val="103A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lt1"/>
                </a:solidFill>
                <a:latin typeface="Century Gothic"/>
                <a:ea typeface="Century Gothic"/>
                <a:cs typeface="Century Gothic"/>
                <a:sym typeface="Century Gothic"/>
              </a:rPr>
              <a:t>Discover </a:t>
            </a:r>
            <a:endParaRPr/>
          </a:p>
          <a:p>
            <a:pPr marL="0" marR="0" lvl="0" indent="0" algn="ctr" rtl="0">
              <a:spcBef>
                <a:spcPts val="0"/>
              </a:spcBef>
              <a:spcAft>
                <a:spcPts val="0"/>
              </a:spcAft>
              <a:buNone/>
            </a:pPr>
            <a:r>
              <a:rPr lang="en-GB" sz="1600">
                <a:solidFill>
                  <a:schemeClr val="lt1"/>
                </a:solidFill>
                <a:latin typeface="Century Gothic"/>
                <a:ea typeface="Century Gothic"/>
                <a:cs typeface="Century Gothic"/>
                <a:sym typeface="Century Gothic"/>
              </a:rPr>
              <a:t>try new things and keep learning.</a:t>
            </a:r>
            <a:endParaRPr/>
          </a:p>
        </p:txBody>
      </p:sp>
      <p:sp>
        <p:nvSpPr>
          <p:cNvPr id="387" name="Google Shape;387;p16"/>
          <p:cNvSpPr/>
          <p:nvPr/>
        </p:nvSpPr>
        <p:spPr>
          <a:xfrm>
            <a:off x="9504483" y="4238994"/>
            <a:ext cx="2062976" cy="1258981"/>
          </a:xfrm>
          <a:prstGeom prst="roundRect">
            <a:avLst>
              <a:gd name="adj" fmla="val 11225"/>
            </a:avLst>
          </a:prstGeom>
          <a:solidFill>
            <a:srgbClr val="103A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lt1"/>
                </a:solidFill>
                <a:latin typeface="Century Gothic"/>
                <a:ea typeface="Century Gothic"/>
                <a:cs typeface="Century Gothic"/>
                <a:sym typeface="Century Gothic"/>
              </a:rPr>
              <a:t>Give </a:t>
            </a:r>
            <a:endParaRPr/>
          </a:p>
          <a:p>
            <a:pPr marL="0" marR="0" lvl="0" indent="0" algn="ctr" rtl="0">
              <a:spcBef>
                <a:spcPts val="0"/>
              </a:spcBef>
              <a:spcAft>
                <a:spcPts val="0"/>
              </a:spcAft>
              <a:buNone/>
            </a:pPr>
            <a:r>
              <a:rPr lang="en-GB" sz="1600">
                <a:solidFill>
                  <a:schemeClr val="lt1"/>
                </a:solidFill>
                <a:latin typeface="Century Gothic"/>
                <a:ea typeface="Century Gothic"/>
                <a:cs typeface="Century Gothic"/>
                <a:sym typeface="Century Gothic"/>
              </a:rPr>
              <a:t>be kind and </a:t>
            </a:r>
            <a:endParaRPr/>
          </a:p>
          <a:p>
            <a:pPr marL="0" marR="0" lvl="0" indent="0" algn="ctr" rtl="0">
              <a:spcBef>
                <a:spcPts val="0"/>
              </a:spcBef>
              <a:spcAft>
                <a:spcPts val="0"/>
              </a:spcAft>
              <a:buNone/>
            </a:pPr>
            <a:r>
              <a:rPr lang="en-GB" sz="1600">
                <a:solidFill>
                  <a:schemeClr val="lt1"/>
                </a:solidFill>
                <a:latin typeface="Century Gothic"/>
                <a:ea typeface="Century Gothic"/>
                <a:cs typeface="Century Gothic"/>
                <a:sym typeface="Century Gothic"/>
              </a:rPr>
              <a:t>help others.</a:t>
            </a:r>
            <a:endParaRPr/>
          </a:p>
        </p:txBody>
      </p:sp>
      <p:pic>
        <p:nvPicPr>
          <p:cNvPr id="388" name="Google Shape;388;p16" descr="A close up of a sign&#10;&#10;Description automatically generated"/>
          <p:cNvPicPr preferRelativeResize="0"/>
          <p:nvPr/>
        </p:nvPicPr>
        <p:blipFill rotWithShape="1">
          <a:blip r:embed="rId3">
            <a:alphaModFix/>
          </a:blip>
          <a:srcRect/>
          <a:stretch/>
        </p:blipFill>
        <p:spPr>
          <a:xfrm>
            <a:off x="5239212" y="2241163"/>
            <a:ext cx="1621526" cy="1597050"/>
          </a:xfrm>
          <a:prstGeom prst="rect">
            <a:avLst/>
          </a:prstGeom>
          <a:noFill/>
          <a:ln>
            <a:noFill/>
          </a:ln>
        </p:spPr>
      </p:pic>
      <p:pic>
        <p:nvPicPr>
          <p:cNvPr id="389" name="Google Shape;389;p16" descr="A picture containing clock&#10;&#10;Description automatically generated"/>
          <p:cNvPicPr preferRelativeResize="0"/>
          <p:nvPr/>
        </p:nvPicPr>
        <p:blipFill rotWithShape="1">
          <a:blip r:embed="rId4">
            <a:alphaModFix/>
          </a:blip>
          <a:srcRect/>
          <a:stretch/>
        </p:blipFill>
        <p:spPr>
          <a:xfrm>
            <a:off x="7405203" y="2218013"/>
            <a:ext cx="1645015" cy="1620185"/>
          </a:xfrm>
          <a:prstGeom prst="rect">
            <a:avLst/>
          </a:prstGeom>
          <a:noFill/>
          <a:ln>
            <a:noFill/>
          </a:ln>
        </p:spPr>
      </p:pic>
      <p:pic>
        <p:nvPicPr>
          <p:cNvPr id="390" name="Google Shape;390;p16" descr="A close up of a logo&#10;&#10;Description automatically generated"/>
          <p:cNvPicPr preferRelativeResize="0"/>
          <p:nvPr/>
        </p:nvPicPr>
        <p:blipFill rotWithShape="1">
          <a:blip r:embed="rId5">
            <a:alphaModFix/>
          </a:blip>
          <a:srcRect/>
          <a:stretch/>
        </p:blipFill>
        <p:spPr>
          <a:xfrm>
            <a:off x="9780797" y="2331101"/>
            <a:ext cx="1530194" cy="1507097"/>
          </a:xfrm>
          <a:prstGeom prst="rect">
            <a:avLst/>
          </a:prstGeom>
          <a:noFill/>
          <a:ln>
            <a:noFill/>
          </a:ln>
        </p:spPr>
      </p:pic>
      <p:pic>
        <p:nvPicPr>
          <p:cNvPr id="391" name="Google Shape;391;p16" descr="A close up of a logo&#10;&#10;Description automatically generated"/>
          <p:cNvPicPr preferRelativeResize="0"/>
          <p:nvPr/>
        </p:nvPicPr>
        <p:blipFill rotWithShape="1">
          <a:blip r:embed="rId6">
            <a:alphaModFix/>
          </a:blip>
          <a:srcRect/>
          <a:stretch/>
        </p:blipFill>
        <p:spPr>
          <a:xfrm>
            <a:off x="898397" y="2319517"/>
            <a:ext cx="1438894" cy="1417175"/>
          </a:xfrm>
          <a:prstGeom prst="rect">
            <a:avLst/>
          </a:prstGeom>
          <a:noFill/>
          <a:ln>
            <a:noFill/>
          </a:ln>
        </p:spPr>
      </p:pic>
      <p:pic>
        <p:nvPicPr>
          <p:cNvPr id="392" name="Google Shape;392;p16" descr="A close up of a sign&#10;&#10;Description automatically generated"/>
          <p:cNvPicPr preferRelativeResize="0"/>
          <p:nvPr/>
        </p:nvPicPr>
        <p:blipFill rotWithShape="1">
          <a:blip r:embed="rId7">
            <a:alphaModFix/>
          </a:blip>
          <a:srcRect/>
          <a:stretch/>
        </p:blipFill>
        <p:spPr>
          <a:xfrm>
            <a:off x="3031531" y="2247300"/>
            <a:ext cx="1544764" cy="152144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7"/>
          <p:cNvSpPr txBox="1"/>
          <p:nvPr/>
        </p:nvSpPr>
        <p:spPr>
          <a:xfrm>
            <a:off x="1" y="1037063"/>
            <a:ext cx="12192000"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a:solidFill>
                  <a:srgbClr val="D0353B"/>
                </a:solidFill>
                <a:latin typeface="Century Gothic"/>
                <a:ea typeface="Century Gothic"/>
                <a:cs typeface="Century Gothic"/>
                <a:sym typeface="Century Gothic"/>
              </a:rPr>
              <a:t>TO BE ABLE TO DO THE HAPPINESS ACTIONS, </a:t>
            </a:r>
            <a:br>
              <a:rPr lang="en-GB" sz="2800" b="1">
                <a:solidFill>
                  <a:srgbClr val="D0353B"/>
                </a:solidFill>
                <a:latin typeface="Century Gothic"/>
                <a:ea typeface="Century Gothic"/>
                <a:cs typeface="Century Gothic"/>
                <a:sym typeface="Century Gothic"/>
              </a:rPr>
            </a:br>
            <a:r>
              <a:rPr lang="en-GB" sz="2800" b="1">
                <a:solidFill>
                  <a:srgbClr val="D0353B"/>
                </a:solidFill>
                <a:latin typeface="Century Gothic"/>
                <a:ea typeface="Century Gothic"/>
                <a:cs typeface="Century Gothic"/>
                <a:sym typeface="Century Gothic"/>
              </a:rPr>
              <a:t>WE NEED TO BALANCE…</a:t>
            </a:r>
            <a:endParaRPr/>
          </a:p>
        </p:txBody>
      </p:sp>
      <p:sp>
        <p:nvSpPr>
          <p:cNvPr id="399" name="Google Shape;399;p17"/>
          <p:cNvSpPr/>
          <p:nvPr/>
        </p:nvSpPr>
        <p:spPr>
          <a:xfrm>
            <a:off x="1840322" y="4793497"/>
            <a:ext cx="2662669" cy="523221"/>
          </a:xfrm>
          <a:prstGeom prst="roundRect">
            <a:avLst>
              <a:gd name="adj" fmla="val 11225"/>
            </a:avLst>
          </a:prstGeom>
          <a:solidFill>
            <a:srgbClr val="103A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lt1"/>
                </a:solidFill>
                <a:latin typeface="Century Gothic"/>
                <a:ea typeface="Century Gothic"/>
                <a:cs typeface="Century Gothic"/>
                <a:sym typeface="Century Gothic"/>
              </a:rPr>
              <a:t>awake / asleep</a:t>
            </a:r>
            <a:endParaRPr/>
          </a:p>
        </p:txBody>
      </p:sp>
      <p:sp>
        <p:nvSpPr>
          <p:cNvPr id="400" name="Google Shape;400;p17"/>
          <p:cNvSpPr/>
          <p:nvPr/>
        </p:nvSpPr>
        <p:spPr>
          <a:xfrm>
            <a:off x="1803628" y="2636564"/>
            <a:ext cx="2662669" cy="523221"/>
          </a:xfrm>
          <a:prstGeom prst="roundRect">
            <a:avLst>
              <a:gd name="adj" fmla="val 11225"/>
            </a:avLst>
          </a:prstGeom>
          <a:solidFill>
            <a:srgbClr val="103A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lt1"/>
                </a:solidFill>
                <a:latin typeface="Century Gothic"/>
                <a:ea typeface="Century Gothic"/>
                <a:cs typeface="Century Gothic"/>
                <a:sym typeface="Century Gothic"/>
              </a:rPr>
              <a:t>indoors / outdoors</a:t>
            </a:r>
            <a:endParaRPr/>
          </a:p>
        </p:txBody>
      </p:sp>
      <p:sp>
        <p:nvSpPr>
          <p:cNvPr id="401" name="Google Shape;401;p17"/>
          <p:cNvSpPr txBox="1"/>
          <p:nvPr/>
        </p:nvSpPr>
        <p:spPr>
          <a:xfrm>
            <a:off x="8083584" y="3628513"/>
            <a:ext cx="3591614"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17"/>
          <p:cNvSpPr txBox="1"/>
          <p:nvPr/>
        </p:nvSpPr>
        <p:spPr>
          <a:xfrm>
            <a:off x="7689010" y="5055108"/>
            <a:ext cx="4854803"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17"/>
          <p:cNvSpPr/>
          <p:nvPr/>
        </p:nvSpPr>
        <p:spPr>
          <a:xfrm>
            <a:off x="691929" y="3762305"/>
            <a:ext cx="2662669" cy="523221"/>
          </a:xfrm>
          <a:prstGeom prst="roundRect">
            <a:avLst>
              <a:gd name="adj" fmla="val 11225"/>
            </a:avLst>
          </a:prstGeom>
          <a:solidFill>
            <a:srgbClr val="103A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lt1"/>
                </a:solidFill>
                <a:latin typeface="Century Gothic"/>
                <a:ea typeface="Century Gothic"/>
                <a:cs typeface="Century Gothic"/>
                <a:sym typeface="Century Gothic"/>
              </a:rPr>
              <a:t>working / playing</a:t>
            </a:r>
            <a:endParaRPr/>
          </a:p>
        </p:txBody>
      </p:sp>
      <p:sp>
        <p:nvSpPr>
          <p:cNvPr id="404" name="Google Shape;404;p17"/>
          <p:cNvSpPr/>
          <p:nvPr/>
        </p:nvSpPr>
        <p:spPr>
          <a:xfrm>
            <a:off x="7611797" y="2636564"/>
            <a:ext cx="2662669" cy="523221"/>
          </a:xfrm>
          <a:prstGeom prst="roundRect">
            <a:avLst>
              <a:gd name="adj" fmla="val 11225"/>
            </a:avLst>
          </a:prstGeom>
          <a:solidFill>
            <a:srgbClr val="103A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lt1"/>
                </a:solidFill>
                <a:latin typeface="Century Gothic"/>
                <a:ea typeface="Century Gothic"/>
                <a:cs typeface="Century Gothic"/>
                <a:sym typeface="Century Gothic"/>
              </a:rPr>
              <a:t>screen time / real time</a:t>
            </a:r>
            <a:endParaRPr/>
          </a:p>
        </p:txBody>
      </p:sp>
      <p:sp>
        <p:nvSpPr>
          <p:cNvPr id="405" name="Google Shape;405;p17"/>
          <p:cNvSpPr/>
          <p:nvPr/>
        </p:nvSpPr>
        <p:spPr>
          <a:xfrm>
            <a:off x="8407261" y="3762305"/>
            <a:ext cx="2662669" cy="523221"/>
          </a:xfrm>
          <a:prstGeom prst="roundRect">
            <a:avLst>
              <a:gd name="adj" fmla="val 11225"/>
            </a:avLst>
          </a:prstGeom>
          <a:solidFill>
            <a:srgbClr val="103A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lt1"/>
                </a:solidFill>
                <a:latin typeface="Century Gothic"/>
                <a:ea typeface="Century Gothic"/>
                <a:cs typeface="Century Gothic"/>
                <a:sym typeface="Century Gothic"/>
              </a:rPr>
              <a:t>sitting / standing</a:t>
            </a:r>
            <a:endParaRPr/>
          </a:p>
        </p:txBody>
      </p:sp>
      <p:sp>
        <p:nvSpPr>
          <p:cNvPr id="406" name="Google Shape;406;p17"/>
          <p:cNvSpPr/>
          <p:nvPr/>
        </p:nvSpPr>
        <p:spPr>
          <a:xfrm>
            <a:off x="7611797" y="4769610"/>
            <a:ext cx="2662669" cy="523221"/>
          </a:xfrm>
          <a:prstGeom prst="roundRect">
            <a:avLst>
              <a:gd name="adj" fmla="val 11225"/>
            </a:avLst>
          </a:prstGeom>
          <a:solidFill>
            <a:srgbClr val="103A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lt1"/>
                </a:solidFill>
                <a:latin typeface="Century Gothic"/>
                <a:ea typeface="Century Gothic"/>
                <a:cs typeface="Century Gothic"/>
                <a:sym typeface="Century Gothic"/>
              </a:rPr>
              <a:t>energy in / energy out</a:t>
            </a:r>
            <a:endParaRPr/>
          </a:p>
        </p:txBody>
      </p:sp>
      <p:pic>
        <p:nvPicPr>
          <p:cNvPr id="407" name="Google Shape;407;p17" descr="A close up of a sign&#10;&#10;Description automatically generated"/>
          <p:cNvPicPr preferRelativeResize="0"/>
          <p:nvPr/>
        </p:nvPicPr>
        <p:blipFill rotWithShape="1">
          <a:blip r:embed="rId3">
            <a:alphaModFix/>
          </a:blip>
          <a:srcRect/>
          <a:stretch/>
        </p:blipFill>
        <p:spPr>
          <a:xfrm>
            <a:off x="4633191" y="2502997"/>
            <a:ext cx="2816768" cy="27742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21" name="TextBox 20">
            <a:extLst>
              <a:ext uri="{FF2B5EF4-FFF2-40B4-BE49-F238E27FC236}">
                <a16:creationId xmlns:a16="http://schemas.microsoft.com/office/drawing/2014/main" id="{D54B0048-00BD-4A42-B00C-EF598B373D6B}"/>
              </a:ext>
            </a:extLst>
          </p:cNvPr>
          <p:cNvSpPr txBox="1"/>
          <p:nvPr/>
        </p:nvSpPr>
        <p:spPr>
          <a:xfrm>
            <a:off x="1041905" y="1376427"/>
            <a:ext cx="5462590" cy="954107"/>
          </a:xfrm>
          <a:prstGeom prst="rect">
            <a:avLst/>
          </a:prstGeom>
          <a:noFill/>
        </p:spPr>
        <p:txBody>
          <a:bodyPr wrap="square" rtlCol="0">
            <a:spAutoFit/>
          </a:bodyPr>
          <a:lstStyle/>
          <a:p>
            <a:pPr>
              <a:spcAft>
                <a:spcPts val="1200"/>
              </a:spcAft>
            </a:pPr>
            <a:r>
              <a:rPr lang="en-GB" sz="2800" b="1" dirty="0">
                <a:solidFill>
                  <a:srgbClr val="D0353B"/>
                </a:solidFill>
                <a:latin typeface="Century Gothic"/>
                <a:ea typeface="Century Gothic"/>
                <a:cs typeface="Century Gothic"/>
                <a:sym typeface="Century Gothic"/>
              </a:rPr>
              <a:t>HOW DO ATHLETES FIND BALANCE AND STAY HAPPY?</a:t>
            </a:r>
            <a:endParaRPr lang="en-US" sz="2800" b="1" dirty="0">
              <a:solidFill>
                <a:srgbClr val="D0353B"/>
              </a:solidFill>
              <a:latin typeface="Century Gothic" panose="020B0502020202020204" pitchFamily="34" charset="0"/>
            </a:endParaRPr>
          </a:p>
        </p:txBody>
      </p:sp>
      <p:pic>
        <p:nvPicPr>
          <p:cNvPr id="22" name="Google Shape;357;p39">
            <a:extLst>
              <a:ext uri="{FF2B5EF4-FFF2-40B4-BE49-F238E27FC236}">
                <a16:creationId xmlns:a16="http://schemas.microsoft.com/office/drawing/2014/main" id="{78B8C306-1EA0-1049-8ED9-DA5A0AD75513}"/>
              </a:ext>
            </a:extLst>
          </p:cNvPr>
          <p:cNvPicPr preferRelativeResize="0"/>
          <p:nvPr/>
        </p:nvPicPr>
        <p:blipFill rotWithShape="1">
          <a:blip r:embed="rId3"/>
          <a:srcRect l="-3509" r="3509"/>
          <a:stretch/>
        </p:blipFill>
        <p:spPr>
          <a:xfrm>
            <a:off x="7111249" y="1211283"/>
            <a:ext cx="4029728" cy="4029728"/>
          </a:xfrm>
          <a:prstGeom prst="ellipse">
            <a:avLst/>
          </a:prstGeom>
          <a:solidFill>
            <a:srgbClr val="F1F1F1"/>
          </a:solidFill>
          <a:ln>
            <a:noFill/>
          </a:ln>
        </p:spPr>
      </p:pic>
      <p:grpSp>
        <p:nvGrpSpPr>
          <p:cNvPr id="23" name="Group 22">
            <a:extLst>
              <a:ext uri="{FF2B5EF4-FFF2-40B4-BE49-F238E27FC236}">
                <a16:creationId xmlns:a16="http://schemas.microsoft.com/office/drawing/2014/main" id="{2C92C11A-F76C-2542-8E83-72790D13E7A2}"/>
              </a:ext>
            </a:extLst>
          </p:cNvPr>
          <p:cNvGrpSpPr/>
          <p:nvPr/>
        </p:nvGrpSpPr>
        <p:grpSpPr>
          <a:xfrm>
            <a:off x="1155839" y="2636865"/>
            <a:ext cx="5169340" cy="2274176"/>
            <a:chOff x="7267080" y="2186575"/>
            <a:chExt cx="2578121" cy="1134207"/>
          </a:xfrm>
        </p:grpSpPr>
        <p:sp>
          <p:nvSpPr>
            <p:cNvPr id="24" name="Rounded Rectangle 23">
              <a:extLst>
                <a:ext uri="{FF2B5EF4-FFF2-40B4-BE49-F238E27FC236}">
                  <a16:creationId xmlns:a16="http://schemas.microsoft.com/office/drawing/2014/main" id="{C21DA5AF-F92D-E84A-85E4-3F0B3B2478F2}"/>
                </a:ext>
              </a:extLst>
            </p:cNvPr>
            <p:cNvSpPr/>
            <p:nvPr/>
          </p:nvSpPr>
          <p:spPr>
            <a:xfrm>
              <a:off x="7267080" y="2186575"/>
              <a:ext cx="2394868" cy="1134207"/>
            </a:xfrm>
            <a:prstGeom prst="roundRect">
              <a:avLst>
                <a:gd name="adj" fmla="val 4586"/>
              </a:avLst>
            </a:prstGeom>
            <a:solidFill>
              <a:srgbClr val="10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dk1"/>
                </a:buClr>
                <a:buSzPts val="2590"/>
              </a:pPr>
              <a:r>
                <a:rPr lang="en-US" b="1" dirty="0">
                  <a:solidFill>
                    <a:schemeClr val="bg1"/>
                  </a:solidFill>
                  <a:latin typeface="Century Gothic" panose="020B0502020202020204" pitchFamily="34" charset="0"/>
                </a:rPr>
                <a:t>It’s really important for athletes to </a:t>
              </a:r>
              <a:br>
                <a:rPr lang="en-US" b="1" dirty="0">
                  <a:solidFill>
                    <a:schemeClr val="bg1"/>
                  </a:solidFill>
                  <a:latin typeface="Century Gothic" panose="020B0502020202020204" pitchFamily="34" charset="0"/>
                </a:rPr>
              </a:br>
              <a:r>
                <a:rPr lang="en-US" b="1" dirty="0">
                  <a:solidFill>
                    <a:schemeClr val="bg1"/>
                  </a:solidFill>
                  <a:latin typeface="Century Gothic" panose="020B0502020202020204" pitchFamily="34" charset="0"/>
                </a:rPr>
                <a:t>be able to focus on their sporting performance when it matters, </a:t>
              </a:r>
              <a:br>
                <a:rPr lang="en-US" b="1" dirty="0">
                  <a:solidFill>
                    <a:schemeClr val="bg1"/>
                  </a:solidFill>
                  <a:latin typeface="Century Gothic" panose="020B0502020202020204" pitchFamily="34" charset="0"/>
                </a:rPr>
              </a:br>
              <a:r>
                <a:rPr lang="en-US" b="1" dirty="0">
                  <a:solidFill>
                    <a:schemeClr val="bg1"/>
                  </a:solidFill>
                  <a:latin typeface="Century Gothic" panose="020B0502020202020204" pitchFamily="34" charset="0"/>
                </a:rPr>
                <a:t>but also be able to switch off from </a:t>
              </a:r>
              <a:br>
                <a:rPr lang="en-US" b="1" dirty="0">
                  <a:solidFill>
                    <a:schemeClr val="bg1"/>
                  </a:solidFill>
                  <a:latin typeface="Century Gothic" panose="020B0502020202020204" pitchFamily="34" charset="0"/>
                </a:rPr>
              </a:br>
              <a:r>
                <a:rPr lang="en-US" b="1" dirty="0">
                  <a:solidFill>
                    <a:schemeClr val="bg1"/>
                  </a:solidFill>
                  <a:latin typeface="Century Gothic" panose="020B0502020202020204" pitchFamily="34" charset="0"/>
                </a:rPr>
                <a:t>that sporting lifestyle sometimes.</a:t>
              </a:r>
            </a:p>
          </p:txBody>
        </p:sp>
        <p:sp>
          <p:nvSpPr>
            <p:cNvPr id="25" name="Triangle 24">
              <a:extLst>
                <a:ext uri="{FF2B5EF4-FFF2-40B4-BE49-F238E27FC236}">
                  <a16:creationId xmlns:a16="http://schemas.microsoft.com/office/drawing/2014/main" id="{F95BC567-99BF-214D-A693-B69AAF60188B}"/>
                </a:ext>
              </a:extLst>
            </p:cNvPr>
            <p:cNvSpPr/>
            <p:nvPr/>
          </p:nvSpPr>
          <p:spPr>
            <a:xfrm rot="5400000">
              <a:off x="9585828" y="2636591"/>
              <a:ext cx="290146" cy="228600"/>
            </a:xfrm>
            <a:prstGeom prst="triangle">
              <a:avLst/>
            </a:prstGeom>
            <a:solidFill>
              <a:srgbClr val="10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32411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pic>
        <p:nvPicPr>
          <p:cNvPr id="21" name="Picture 2">
            <a:extLst>
              <a:ext uri="{FF2B5EF4-FFF2-40B4-BE49-F238E27FC236}">
                <a16:creationId xmlns:a16="http://schemas.microsoft.com/office/drawing/2014/main" id="{4C2CA59D-6605-C945-9B1E-C4964FC02E0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755251" y="1699990"/>
            <a:ext cx="3444478" cy="3484800"/>
          </a:xfrm>
          <a:prstGeom prst="ellipse">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98C247C5-0B59-A346-B719-005273E2265C}"/>
              </a:ext>
            </a:extLst>
          </p:cNvPr>
          <p:cNvSpPr txBox="1"/>
          <p:nvPr/>
        </p:nvSpPr>
        <p:spPr>
          <a:xfrm>
            <a:off x="1041905" y="1037063"/>
            <a:ext cx="9634012" cy="523220"/>
          </a:xfrm>
          <a:prstGeom prst="rect">
            <a:avLst/>
          </a:prstGeom>
          <a:noFill/>
        </p:spPr>
        <p:txBody>
          <a:bodyPr wrap="square" rtlCol="0">
            <a:spAutoFit/>
          </a:bodyPr>
          <a:lstStyle/>
          <a:p>
            <a:r>
              <a:rPr lang="en-US" sz="2800" b="1" dirty="0">
                <a:solidFill>
                  <a:srgbClr val="D0353B"/>
                </a:solidFill>
                <a:latin typeface="Century Gothic" panose="020B0502020202020204" pitchFamily="34" charset="0"/>
              </a:rPr>
              <a:t>HOW DO ATHLETES FIND BALANCE AND STAY HAPPY?</a:t>
            </a:r>
          </a:p>
        </p:txBody>
      </p:sp>
      <p:sp>
        <p:nvSpPr>
          <p:cNvPr id="23" name="Rectangle 22">
            <a:extLst>
              <a:ext uri="{FF2B5EF4-FFF2-40B4-BE49-F238E27FC236}">
                <a16:creationId xmlns:a16="http://schemas.microsoft.com/office/drawing/2014/main" id="{22AEEFE7-EA0B-9B4A-9895-1F385E051CBD}"/>
              </a:ext>
            </a:extLst>
          </p:cNvPr>
          <p:cNvSpPr/>
          <p:nvPr/>
        </p:nvSpPr>
        <p:spPr>
          <a:xfrm>
            <a:off x="1040780" y="1647455"/>
            <a:ext cx="6663226" cy="830997"/>
          </a:xfrm>
          <a:prstGeom prst="rect">
            <a:avLst/>
          </a:prstGeom>
        </p:spPr>
        <p:txBody>
          <a:bodyPr wrap="square">
            <a:spAutoFit/>
          </a:bodyPr>
          <a:lstStyle/>
          <a:p>
            <a:pPr>
              <a:spcAft>
                <a:spcPts val="1200"/>
              </a:spcAft>
            </a:pPr>
            <a:r>
              <a:rPr lang="en-US" sz="1600" b="1" dirty="0">
                <a:solidFill>
                  <a:srgbClr val="103A5D"/>
                </a:solidFill>
                <a:latin typeface="Century Gothic" panose="020B0502020202020204" pitchFamily="34" charset="0"/>
              </a:rPr>
              <a:t>Bradley Forbes-</a:t>
            </a:r>
            <a:r>
              <a:rPr lang="en-US" sz="1600" b="1" dirty="0" err="1">
                <a:solidFill>
                  <a:srgbClr val="103A5D"/>
                </a:solidFill>
                <a:latin typeface="Century Gothic" panose="020B0502020202020204" pitchFamily="34" charset="0"/>
              </a:rPr>
              <a:t>Cryans</a:t>
            </a:r>
            <a:r>
              <a:rPr lang="en-US" sz="1600" dirty="0">
                <a:solidFill>
                  <a:srgbClr val="103A5D"/>
                </a:solidFill>
                <a:latin typeface="Century Gothic" panose="020B0502020202020204" pitchFamily="34" charset="0"/>
              </a:rPr>
              <a:t> is a Scottish slalom canoeist who </a:t>
            </a:r>
            <a:br>
              <a:rPr lang="en-US" sz="1600" dirty="0">
                <a:solidFill>
                  <a:srgbClr val="103A5D"/>
                </a:solidFill>
                <a:latin typeface="Century Gothic" panose="020B0502020202020204" pitchFamily="34" charset="0"/>
              </a:rPr>
            </a:br>
            <a:r>
              <a:rPr lang="en-US" sz="1600" dirty="0">
                <a:solidFill>
                  <a:srgbClr val="103A5D"/>
                </a:solidFill>
                <a:latin typeface="Century Gothic" panose="020B0502020202020204" pitchFamily="34" charset="0"/>
              </a:rPr>
              <a:t>has been selected to represent Team GB at the Tokyo 2020 Olympic Games. Bradley finds balance by:</a:t>
            </a:r>
          </a:p>
        </p:txBody>
      </p:sp>
      <p:grpSp>
        <p:nvGrpSpPr>
          <p:cNvPr id="24" name="Group 23">
            <a:extLst>
              <a:ext uri="{FF2B5EF4-FFF2-40B4-BE49-F238E27FC236}">
                <a16:creationId xmlns:a16="http://schemas.microsoft.com/office/drawing/2014/main" id="{07D45D78-7FA5-9B48-AF42-88EB8BE6F884}"/>
              </a:ext>
            </a:extLst>
          </p:cNvPr>
          <p:cNvGrpSpPr/>
          <p:nvPr/>
        </p:nvGrpSpPr>
        <p:grpSpPr>
          <a:xfrm>
            <a:off x="1065423" y="4292863"/>
            <a:ext cx="652001" cy="652001"/>
            <a:chOff x="7241818" y="2359118"/>
            <a:chExt cx="2078773" cy="2078773"/>
          </a:xfrm>
        </p:grpSpPr>
        <p:sp>
          <p:nvSpPr>
            <p:cNvPr id="25" name="Oval 24">
              <a:extLst>
                <a:ext uri="{FF2B5EF4-FFF2-40B4-BE49-F238E27FC236}">
                  <a16:creationId xmlns:a16="http://schemas.microsoft.com/office/drawing/2014/main" id="{1EEAA008-32B4-5645-B7D5-B79D1223E8EE}"/>
                </a:ext>
              </a:extLst>
            </p:cNvPr>
            <p:cNvSpPr/>
            <p:nvPr/>
          </p:nvSpPr>
          <p:spPr>
            <a:xfrm>
              <a:off x="7241818" y="2359118"/>
              <a:ext cx="2078773" cy="2078773"/>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descr="A picture containing clock&#10;&#10;Description automatically generated">
              <a:extLst>
                <a:ext uri="{FF2B5EF4-FFF2-40B4-BE49-F238E27FC236}">
                  <a16:creationId xmlns:a16="http://schemas.microsoft.com/office/drawing/2014/main" id="{41215741-48D9-244C-A15C-7D3E44DC12DB}"/>
                </a:ext>
              </a:extLst>
            </p:cNvPr>
            <p:cNvPicPr>
              <a:picLocks noChangeAspect="1"/>
            </p:cNvPicPr>
            <p:nvPr/>
          </p:nvPicPr>
          <p:blipFill>
            <a:blip r:embed="rId4"/>
            <a:stretch>
              <a:fillRect/>
            </a:stretch>
          </p:blipFill>
          <p:spPr>
            <a:xfrm>
              <a:off x="7405203" y="2576828"/>
              <a:ext cx="1645015" cy="1620185"/>
            </a:xfrm>
            <a:prstGeom prst="rect">
              <a:avLst/>
            </a:prstGeom>
          </p:spPr>
        </p:pic>
      </p:grpSp>
      <p:grpSp>
        <p:nvGrpSpPr>
          <p:cNvPr id="27" name="Group 26">
            <a:extLst>
              <a:ext uri="{FF2B5EF4-FFF2-40B4-BE49-F238E27FC236}">
                <a16:creationId xmlns:a16="http://schemas.microsoft.com/office/drawing/2014/main" id="{E4657631-1F6D-7442-AC0D-23DA4C06475A}"/>
              </a:ext>
            </a:extLst>
          </p:cNvPr>
          <p:cNvGrpSpPr/>
          <p:nvPr/>
        </p:nvGrpSpPr>
        <p:grpSpPr>
          <a:xfrm>
            <a:off x="1048644" y="2708609"/>
            <a:ext cx="652001" cy="652001"/>
            <a:chOff x="555569" y="2385395"/>
            <a:chExt cx="2078773" cy="2078773"/>
          </a:xfrm>
        </p:grpSpPr>
        <p:sp>
          <p:nvSpPr>
            <p:cNvPr id="28" name="Oval 27">
              <a:extLst>
                <a:ext uri="{FF2B5EF4-FFF2-40B4-BE49-F238E27FC236}">
                  <a16:creationId xmlns:a16="http://schemas.microsoft.com/office/drawing/2014/main" id="{4A17934B-EDF9-5E49-8137-776B225136B2}"/>
                </a:ext>
              </a:extLst>
            </p:cNvPr>
            <p:cNvSpPr/>
            <p:nvPr/>
          </p:nvSpPr>
          <p:spPr>
            <a:xfrm>
              <a:off x="555569" y="2385395"/>
              <a:ext cx="2078773" cy="2078773"/>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descr="A close up of a logo&#10;&#10;Description automatically generated">
              <a:extLst>
                <a:ext uri="{FF2B5EF4-FFF2-40B4-BE49-F238E27FC236}">
                  <a16:creationId xmlns:a16="http://schemas.microsoft.com/office/drawing/2014/main" id="{CD1537FF-CCDF-C849-85DE-D716C4B77863}"/>
                </a:ext>
              </a:extLst>
            </p:cNvPr>
            <p:cNvPicPr>
              <a:picLocks noChangeAspect="1"/>
            </p:cNvPicPr>
            <p:nvPr/>
          </p:nvPicPr>
          <p:blipFill>
            <a:blip r:embed="rId5"/>
            <a:stretch>
              <a:fillRect/>
            </a:stretch>
          </p:blipFill>
          <p:spPr>
            <a:xfrm>
              <a:off x="867610" y="2704609"/>
              <a:ext cx="1438894" cy="1417175"/>
            </a:xfrm>
            <a:prstGeom prst="rect">
              <a:avLst/>
            </a:prstGeom>
          </p:spPr>
        </p:pic>
      </p:grpSp>
      <p:grpSp>
        <p:nvGrpSpPr>
          <p:cNvPr id="30" name="Group 29">
            <a:extLst>
              <a:ext uri="{FF2B5EF4-FFF2-40B4-BE49-F238E27FC236}">
                <a16:creationId xmlns:a16="http://schemas.microsoft.com/office/drawing/2014/main" id="{2CC2D64C-5015-D042-A848-7CA22590B6D1}"/>
              </a:ext>
            </a:extLst>
          </p:cNvPr>
          <p:cNvGrpSpPr/>
          <p:nvPr/>
        </p:nvGrpSpPr>
        <p:grpSpPr>
          <a:xfrm>
            <a:off x="1048644" y="3484059"/>
            <a:ext cx="652001" cy="652001"/>
            <a:chOff x="5018065" y="2359118"/>
            <a:chExt cx="2078773" cy="2078773"/>
          </a:xfrm>
        </p:grpSpPr>
        <p:sp>
          <p:nvSpPr>
            <p:cNvPr id="31" name="Oval 30">
              <a:extLst>
                <a:ext uri="{FF2B5EF4-FFF2-40B4-BE49-F238E27FC236}">
                  <a16:creationId xmlns:a16="http://schemas.microsoft.com/office/drawing/2014/main" id="{A7D223FE-D152-7144-B0DF-FF9EC8B413E8}"/>
                </a:ext>
              </a:extLst>
            </p:cNvPr>
            <p:cNvSpPr/>
            <p:nvPr/>
          </p:nvSpPr>
          <p:spPr>
            <a:xfrm>
              <a:off x="5018065" y="2359118"/>
              <a:ext cx="2078773" cy="2078773"/>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31" descr="A close up of a sign&#10;&#10;Description automatically generated">
              <a:extLst>
                <a:ext uri="{FF2B5EF4-FFF2-40B4-BE49-F238E27FC236}">
                  <a16:creationId xmlns:a16="http://schemas.microsoft.com/office/drawing/2014/main" id="{8A10EBC3-B086-CE47-861F-483BF2BD3CF8}"/>
                </a:ext>
              </a:extLst>
            </p:cNvPr>
            <p:cNvPicPr>
              <a:picLocks noChangeAspect="1"/>
            </p:cNvPicPr>
            <p:nvPr/>
          </p:nvPicPr>
          <p:blipFill>
            <a:blip r:embed="rId6"/>
            <a:stretch>
              <a:fillRect/>
            </a:stretch>
          </p:blipFill>
          <p:spPr>
            <a:xfrm>
              <a:off x="5255706" y="2607323"/>
              <a:ext cx="1621526" cy="1597050"/>
            </a:xfrm>
            <a:prstGeom prst="rect">
              <a:avLst/>
            </a:prstGeom>
          </p:spPr>
        </p:pic>
      </p:grpSp>
      <p:sp>
        <p:nvSpPr>
          <p:cNvPr id="33" name="Rectangle 32">
            <a:extLst>
              <a:ext uri="{FF2B5EF4-FFF2-40B4-BE49-F238E27FC236}">
                <a16:creationId xmlns:a16="http://schemas.microsoft.com/office/drawing/2014/main" id="{A7BD8FD6-545C-1C4B-BB0C-A2826DA19798}"/>
              </a:ext>
            </a:extLst>
          </p:cNvPr>
          <p:cNvSpPr/>
          <p:nvPr/>
        </p:nvSpPr>
        <p:spPr>
          <a:xfrm>
            <a:off x="1841912" y="2783720"/>
            <a:ext cx="5057981" cy="2123658"/>
          </a:xfrm>
          <a:prstGeom prst="rect">
            <a:avLst/>
          </a:prstGeom>
        </p:spPr>
        <p:txBody>
          <a:bodyPr wrap="square">
            <a:spAutoFit/>
          </a:bodyPr>
          <a:lstStyle/>
          <a:p>
            <a:pPr>
              <a:spcAft>
                <a:spcPts val="1200"/>
              </a:spcAft>
            </a:pPr>
            <a:r>
              <a:rPr lang="en-US" sz="1600" dirty="0">
                <a:solidFill>
                  <a:srgbClr val="103A5D"/>
                </a:solidFill>
                <a:latin typeface="Century Gothic" panose="020B0502020202020204" pitchFamily="34" charset="0"/>
              </a:rPr>
              <a:t>staying connected with his friends and family</a:t>
            </a:r>
            <a:br>
              <a:rPr lang="en-US" sz="1600" dirty="0">
                <a:solidFill>
                  <a:srgbClr val="103A5D"/>
                </a:solidFill>
                <a:latin typeface="Century Gothic" panose="020B0502020202020204" pitchFamily="34" charset="0"/>
              </a:rPr>
            </a:br>
            <a:endParaRPr lang="en-US" sz="1600" dirty="0">
              <a:solidFill>
                <a:srgbClr val="103A5D"/>
              </a:solidFill>
              <a:latin typeface="Century Gothic" panose="020B0502020202020204" pitchFamily="34" charset="0"/>
            </a:endParaRPr>
          </a:p>
          <a:p>
            <a:pPr>
              <a:spcAft>
                <a:spcPts val="1200"/>
              </a:spcAft>
            </a:pPr>
            <a:r>
              <a:rPr lang="en-US" sz="1600" dirty="0">
                <a:solidFill>
                  <a:srgbClr val="103A5D"/>
                </a:solidFill>
                <a:latin typeface="Century Gothic" panose="020B0502020202020204" pitchFamily="34" charset="0"/>
              </a:rPr>
              <a:t>keeping active outside of his sport, </a:t>
            </a:r>
            <a:br>
              <a:rPr lang="en-US" sz="1600" dirty="0">
                <a:solidFill>
                  <a:srgbClr val="103A5D"/>
                </a:solidFill>
                <a:latin typeface="Century Gothic" panose="020B0502020202020204" pitchFamily="34" charset="0"/>
              </a:rPr>
            </a:br>
            <a:r>
              <a:rPr lang="en-US" sz="1600" dirty="0">
                <a:solidFill>
                  <a:srgbClr val="103A5D"/>
                </a:solidFill>
                <a:latin typeface="Century Gothic" panose="020B0502020202020204" pitchFamily="34" charset="0"/>
              </a:rPr>
              <a:t>by running and playing golf</a:t>
            </a:r>
          </a:p>
          <a:p>
            <a:pPr>
              <a:spcAft>
                <a:spcPts val="1200"/>
              </a:spcAft>
            </a:pPr>
            <a:br>
              <a:rPr lang="en-US" sz="1600" dirty="0">
                <a:solidFill>
                  <a:srgbClr val="103A5D"/>
                </a:solidFill>
                <a:latin typeface="Century Gothic" panose="020B0502020202020204" pitchFamily="34" charset="0"/>
              </a:rPr>
            </a:br>
            <a:r>
              <a:rPr lang="en-US" sz="1600" dirty="0">
                <a:solidFill>
                  <a:srgbClr val="103A5D"/>
                </a:solidFill>
                <a:latin typeface="Century Gothic" panose="020B0502020202020204" pitchFamily="34" charset="0"/>
              </a:rPr>
              <a:t>learning new languages so he can communicate with foreign athletes and competitors. </a:t>
            </a:r>
          </a:p>
        </p:txBody>
      </p:sp>
      <p:grpSp>
        <p:nvGrpSpPr>
          <p:cNvPr id="34" name="Group 33">
            <a:extLst>
              <a:ext uri="{FF2B5EF4-FFF2-40B4-BE49-F238E27FC236}">
                <a16:creationId xmlns:a16="http://schemas.microsoft.com/office/drawing/2014/main" id="{B1B85A6D-A48D-5646-841D-FA5993518C4B}"/>
              </a:ext>
            </a:extLst>
          </p:cNvPr>
          <p:cNvGrpSpPr/>
          <p:nvPr/>
        </p:nvGrpSpPr>
        <p:grpSpPr>
          <a:xfrm>
            <a:off x="7488596" y="3921358"/>
            <a:ext cx="4103138" cy="1795386"/>
            <a:chOff x="7488596" y="3921358"/>
            <a:chExt cx="4103138" cy="1795386"/>
          </a:xfrm>
        </p:grpSpPr>
        <p:grpSp>
          <p:nvGrpSpPr>
            <p:cNvPr id="35" name="Group 34">
              <a:extLst>
                <a:ext uri="{FF2B5EF4-FFF2-40B4-BE49-F238E27FC236}">
                  <a16:creationId xmlns:a16="http://schemas.microsoft.com/office/drawing/2014/main" id="{57E2F73F-3BE4-0E49-8D36-916857A4BD38}"/>
                </a:ext>
              </a:extLst>
            </p:cNvPr>
            <p:cNvGrpSpPr/>
            <p:nvPr/>
          </p:nvGrpSpPr>
          <p:grpSpPr>
            <a:xfrm>
              <a:off x="7488596" y="3921358"/>
              <a:ext cx="4103138" cy="1795386"/>
              <a:chOff x="7673467" y="2131241"/>
              <a:chExt cx="2046371" cy="895418"/>
            </a:xfrm>
          </p:grpSpPr>
          <p:sp>
            <p:nvSpPr>
              <p:cNvPr id="37" name="Rounded Rectangle 36">
                <a:extLst>
                  <a:ext uri="{FF2B5EF4-FFF2-40B4-BE49-F238E27FC236}">
                    <a16:creationId xmlns:a16="http://schemas.microsoft.com/office/drawing/2014/main" id="{1A718465-90D9-534E-A9B4-7B12016EF304}"/>
                  </a:ext>
                </a:extLst>
              </p:cNvPr>
              <p:cNvSpPr/>
              <p:nvPr/>
            </p:nvSpPr>
            <p:spPr>
              <a:xfrm>
                <a:off x="7673467" y="2309112"/>
                <a:ext cx="2046371" cy="717547"/>
              </a:xfrm>
              <a:prstGeom prst="roundRect">
                <a:avLst>
                  <a:gd name="adj" fmla="val 4586"/>
                </a:avLst>
              </a:prstGeom>
              <a:solidFill>
                <a:srgbClr val="10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dk1"/>
                  </a:buClr>
                  <a:buSzPts val="2590"/>
                </a:pPr>
                <a:br>
                  <a:rPr lang="en-US" sz="1400" dirty="0">
                    <a:solidFill>
                      <a:schemeClr val="bg1"/>
                    </a:solidFill>
                    <a:latin typeface="Century Gothic" panose="020B0502020202020204" pitchFamily="34" charset="0"/>
                  </a:rPr>
                </a:br>
                <a:r>
                  <a:rPr lang="en-US" sz="1400" b="1" dirty="0">
                    <a:solidFill>
                      <a:schemeClr val="bg1"/>
                    </a:solidFill>
                    <a:latin typeface="Century Gothic" panose="020B0502020202020204" pitchFamily="34" charset="0"/>
                  </a:rPr>
                  <a:t>“Every evening, I think about a specific point in the day when I did something good or something went particularly well.”</a:t>
                </a:r>
              </a:p>
            </p:txBody>
          </p:sp>
          <p:sp>
            <p:nvSpPr>
              <p:cNvPr id="38" name="Triangle 37">
                <a:extLst>
                  <a:ext uri="{FF2B5EF4-FFF2-40B4-BE49-F238E27FC236}">
                    <a16:creationId xmlns:a16="http://schemas.microsoft.com/office/drawing/2014/main" id="{6F56ADB5-BC6F-4247-99AA-B695A1DE4574}"/>
                  </a:ext>
                </a:extLst>
              </p:cNvPr>
              <p:cNvSpPr/>
              <p:nvPr/>
            </p:nvSpPr>
            <p:spPr>
              <a:xfrm>
                <a:off x="8551580" y="2131241"/>
                <a:ext cx="290146" cy="228600"/>
              </a:xfrm>
              <a:prstGeom prst="triangle">
                <a:avLst/>
              </a:prstGeom>
              <a:solidFill>
                <a:srgbClr val="10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a:extLst>
                <a:ext uri="{FF2B5EF4-FFF2-40B4-BE49-F238E27FC236}">
                  <a16:creationId xmlns:a16="http://schemas.microsoft.com/office/drawing/2014/main" id="{203DBC56-3726-CE40-BFA7-1AA72EA9F2F6}"/>
                </a:ext>
              </a:extLst>
            </p:cNvPr>
            <p:cNvSpPr/>
            <p:nvPr/>
          </p:nvSpPr>
          <p:spPr>
            <a:xfrm>
              <a:off x="7908307" y="4444165"/>
              <a:ext cx="3124573" cy="307777"/>
            </a:xfrm>
            <a:prstGeom prst="rect">
              <a:avLst/>
            </a:prstGeom>
          </p:spPr>
          <p:txBody>
            <a:bodyPr wrap="none">
              <a:spAutoFit/>
            </a:bodyPr>
            <a:lstStyle/>
            <a:p>
              <a:r>
                <a:rPr lang="en-US" sz="1400" dirty="0">
                  <a:solidFill>
                    <a:schemeClr val="bg1"/>
                  </a:solidFill>
                  <a:latin typeface="Century Gothic" panose="020B0502020202020204" pitchFamily="34" charset="0"/>
                </a:rPr>
                <a:t>Bradley’s top tip for feeling happy</a:t>
              </a:r>
              <a:endParaRPr lang="en-US" sz="1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pic>
        <p:nvPicPr>
          <p:cNvPr id="21" name="Picture 2">
            <a:extLst>
              <a:ext uri="{FF2B5EF4-FFF2-40B4-BE49-F238E27FC236}">
                <a16:creationId xmlns:a16="http://schemas.microsoft.com/office/drawing/2014/main" id="{59E71A3D-B6E0-9648-A9A2-786C8E21C7F8}"/>
              </a:ext>
            </a:extLst>
          </p:cNvPr>
          <p:cNvPicPr>
            <a:picLocks noChangeAspect="1" noChangeArrowheads="1"/>
          </p:cNvPicPr>
          <p:nvPr/>
        </p:nvPicPr>
        <p:blipFill rotWithShape="1">
          <a:blip r:embed="rId3"/>
          <a:srcRect l="10638" r="8431" b="-30042"/>
          <a:stretch/>
        </p:blipFill>
        <p:spPr bwMode="auto">
          <a:xfrm>
            <a:off x="7845273" y="1699990"/>
            <a:ext cx="3484800" cy="3484800"/>
          </a:xfrm>
          <a:prstGeom prst="ellipse">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71A99273-3BA1-924B-93BC-6706F9536E55}"/>
              </a:ext>
            </a:extLst>
          </p:cNvPr>
          <p:cNvSpPr txBox="1"/>
          <p:nvPr/>
        </p:nvSpPr>
        <p:spPr>
          <a:xfrm>
            <a:off x="1041905" y="1037063"/>
            <a:ext cx="9634012" cy="523220"/>
          </a:xfrm>
          <a:prstGeom prst="rect">
            <a:avLst/>
          </a:prstGeom>
          <a:noFill/>
        </p:spPr>
        <p:txBody>
          <a:bodyPr wrap="square" rtlCol="0">
            <a:spAutoFit/>
          </a:bodyPr>
          <a:lstStyle/>
          <a:p>
            <a:r>
              <a:rPr lang="en-US" sz="2800" b="1" dirty="0">
                <a:solidFill>
                  <a:srgbClr val="D0353B"/>
                </a:solidFill>
                <a:latin typeface="Century Gothic" panose="020B0502020202020204" pitchFamily="34" charset="0"/>
              </a:rPr>
              <a:t>HOW DO ATHLETES FIND BALANCE AND STAY HAPPY?</a:t>
            </a:r>
          </a:p>
        </p:txBody>
      </p:sp>
      <p:sp>
        <p:nvSpPr>
          <p:cNvPr id="23" name="Rectangle 22">
            <a:extLst>
              <a:ext uri="{FF2B5EF4-FFF2-40B4-BE49-F238E27FC236}">
                <a16:creationId xmlns:a16="http://schemas.microsoft.com/office/drawing/2014/main" id="{B51759B2-B487-3948-B06E-E9A479BA806F}"/>
              </a:ext>
            </a:extLst>
          </p:cNvPr>
          <p:cNvSpPr/>
          <p:nvPr/>
        </p:nvSpPr>
        <p:spPr>
          <a:xfrm>
            <a:off x="1040780" y="1647455"/>
            <a:ext cx="6663226" cy="830997"/>
          </a:xfrm>
          <a:prstGeom prst="rect">
            <a:avLst/>
          </a:prstGeom>
        </p:spPr>
        <p:txBody>
          <a:bodyPr wrap="square">
            <a:spAutoFit/>
          </a:bodyPr>
          <a:lstStyle/>
          <a:p>
            <a:pPr>
              <a:spcAft>
                <a:spcPts val="1200"/>
              </a:spcAft>
            </a:pPr>
            <a:r>
              <a:rPr lang="en-US" sz="1600" b="1" dirty="0">
                <a:solidFill>
                  <a:srgbClr val="103A5D"/>
                </a:solidFill>
                <a:latin typeface="Century Gothic" panose="020B0502020202020204" pitchFamily="34" charset="0"/>
              </a:rPr>
              <a:t>Benjamin Pritchard </a:t>
            </a:r>
            <a:r>
              <a:rPr lang="en-US" sz="1600" dirty="0">
                <a:solidFill>
                  <a:srgbClr val="103A5D"/>
                </a:solidFill>
                <a:latin typeface="Century Gothic" panose="020B0502020202020204" pitchFamily="34" charset="0"/>
              </a:rPr>
              <a:t>is a Welsh para rower who is hoping to represent Great Britain at the Tokyo 2020 Paralympic Games. </a:t>
            </a:r>
            <a:br>
              <a:rPr lang="en-US" sz="1600" dirty="0">
                <a:solidFill>
                  <a:srgbClr val="103A5D"/>
                </a:solidFill>
                <a:latin typeface="Century Gothic" panose="020B0502020202020204" pitchFamily="34" charset="0"/>
              </a:rPr>
            </a:br>
            <a:r>
              <a:rPr lang="en-US" sz="1600" dirty="0">
                <a:solidFill>
                  <a:srgbClr val="103A5D"/>
                </a:solidFill>
                <a:latin typeface="Century Gothic" panose="020B0502020202020204" pitchFamily="34" charset="0"/>
              </a:rPr>
              <a:t>He only took up rowing in late 2016. Benjamin finds balance by:</a:t>
            </a:r>
          </a:p>
        </p:txBody>
      </p:sp>
      <p:sp>
        <p:nvSpPr>
          <p:cNvPr id="24" name="Rectangle 23">
            <a:extLst>
              <a:ext uri="{FF2B5EF4-FFF2-40B4-BE49-F238E27FC236}">
                <a16:creationId xmlns:a16="http://schemas.microsoft.com/office/drawing/2014/main" id="{94F8369C-5FB2-5B42-B283-8D1ADD0F7FD3}"/>
              </a:ext>
            </a:extLst>
          </p:cNvPr>
          <p:cNvSpPr/>
          <p:nvPr/>
        </p:nvSpPr>
        <p:spPr>
          <a:xfrm>
            <a:off x="1841912" y="2783720"/>
            <a:ext cx="5057981" cy="2585323"/>
          </a:xfrm>
          <a:prstGeom prst="rect">
            <a:avLst/>
          </a:prstGeom>
        </p:spPr>
        <p:txBody>
          <a:bodyPr wrap="square">
            <a:spAutoFit/>
          </a:bodyPr>
          <a:lstStyle/>
          <a:p>
            <a:pPr>
              <a:spcAft>
                <a:spcPts val="2000"/>
              </a:spcAft>
            </a:pPr>
            <a:r>
              <a:rPr lang="en-US" sz="1600" dirty="0">
                <a:solidFill>
                  <a:srgbClr val="103A5D"/>
                </a:solidFill>
                <a:latin typeface="Century Gothic" panose="020B0502020202020204" pitchFamily="34" charset="0"/>
              </a:rPr>
              <a:t>taking time to treasure and appreciate </a:t>
            </a:r>
            <a:br>
              <a:rPr lang="en-US" sz="1600" dirty="0">
                <a:solidFill>
                  <a:srgbClr val="103A5D"/>
                </a:solidFill>
                <a:latin typeface="Century Gothic" panose="020B0502020202020204" pitchFamily="34" charset="0"/>
              </a:rPr>
            </a:br>
            <a:r>
              <a:rPr lang="en-US" sz="1600" dirty="0">
                <a:solidFill>
                  <a:srgbClr val="103A5D"/>
                </a:solidFill>
                <a:latin typeface="Century Gothic" panose="020B0502020202020204" pitchFamily="34" charset="0"/>
              </a:rPr>
              <a:t>the small things in life</a:t>
            </a:r>
          </a:p>
          <a:p>
            <a:pPr>
              <a:spcAft>
                <a:spcPts val="2000"/>
              </a:spcAft>
            </a:pPr>
            <a:r>
              <a:rPr lang="en-US" sz="1600" dirty="0">
                <a:solidFill>
                  <a:srgbClr val="103A5D"/>
                </a:solidFill>
                <a:latin typeface="Century Gothic" panose="020B0502020202020204" pitchFamily="34" charset="0"/>
              </a:rPr>
              <a:t>sharing and swapping homegrown </a:t>
            </a:r>
            <a:br>
              <a:rPr lang="en-US" sz="1600" dirty="0">
                <a:solidFill>
                  <a:srgbClr val="103A5D"/>
                </a:solidFill>
                <a:latin typeface="Century Gothic" panose="020B0502020202020204" pitchFamily="34" charset="0"/>
              </a:rPr>
            </a:br>
            <a:r>
              <a:rPr lang="en-US" sz="1600" dirty="0">
                <a:solidFill>
                  <a:srgbClr val="103A5D"/>
                </a:solidFill>
                <a:latin typeface="Century Gothic" panose="020B0502020202020204" pitchFamily="34" charset="0"/>
              </a:rPr>
              <a:t>vegetables with his </a:t>
            </a:r>
            <a:r>
              <a:rPr lang="en-US" sz="1600" dirty="0" err="1">
                <a:solidFill>
                  <a:srgbClr val="103A5D"/>
                </a:solidFill>
                <a:latin typeface="Century Gothic" panose="020B0502020202020204" pitchFamily="34" charset="0"/>
              </a:rPr>
              <a:t>neighbours</a:t>
            </a:r>
            <a:r>
              <a:rPr lang="en-US" sz="1600" dirty="0">
                <a:solidFill>
                  <a:srgbClr val="103A5D"/>
                </a:solidFill>
                <a:latin typeface="Century Gothic" panose="020B0502020202020204" pitchFamily="34" charset="0"/>
              </a:rPr>
              <a:t>.</a:t>
            </a:r>
          </a:p>
          <a:p>
            <a:pPr>
              <a:spcAft>
                <a:spcPts val="2000"/>
              </a:spcAft>
            </a:pPr>
            <a:r>
              <a:rPr lang="en-US" sz="1600" dirty="0">
                <a:solidFill>
                  <a:srgbClr val="103A5D"/>
                </a:solidFill>
                <a:latin typeface="Century Gothic" panose="020B0502020202020204" pitchFamily="34" charset="0"/>
              </a:rPr>
              <a:t>staying well connected with his family </a:t>
            </a:r>
            <a:br>
              <a:rPr lang="en-US" sz="1600" dirty="0">
                <a:solidFill>
                  <a:srgbClr val="103A5D"/>
                </a:solidFill>
                <a:latin typeface="Century Gothic" panose="020B0502020202020204" pitchFamily="34" charset="0"/>
              </a:rPr>
            </a:br>
            <a:r>
              <a:rPr lang="en-US" sz="1600" dirty="0">
                <a:solidFill>
                  <a:srgbClr val="103A5D"/>
                </a:solidFill>
                <a:latin typeface="Century Gothic" panose="020B0502020202020204" pitchFamily="34" charset="0"/>
              </a:rPr>
              <a:t>using all forms of social media</a:t>
            </a:r>
          </a:p>
          <a:p>
            <a:pPr>
              <a:spcAft>
                <a:spcPts val="1200"/>
              </a:spcAft>
            </a:pPr>
            <a:endParaRPr lang="en-US" sz="1600" dirty="0">
              <a:solidFill>
                <a:srgbClr val="103A5D"/>
              </a:solidFill>
              <a:latin typeface="Century Gothic" panose="020B0502020202020204" pitchFamily="34" charset="0"/>
            </a:endParaRPr>
          </a:p>
        </p:txBody>
      </p:sp>
      <p:grpSp>
        <p:nvGrpSpPr>
          <p:cNvPr id="25" name="Group 24">
            <a:extLst>
              <a:ext uri="{FF2B5EF4-FFF2-40B4-BE49-F238E27FC236}">
                <a16:creationId xmlns:a16="http://schemas.microsoft.com/office/drawing/2014/main" id="{C948493D-B814-1E45-97CF-F81918C30E0C}"/>
              </a:ext>
            </a:extLst>
          </p:cNvPr>
          <p:cNvGrpSpPr/>
          <p:nvPr/>
        </p:nvGrpSpPr>
        <p:grpSpPr>
          <a:xfrm>
            <a:off x="7488596" y="3921358"/>
            <a:ext cx="4103138" cy="1795386"/>
            <a:chOff x="7673467" y="2131241"/>
            <a:chExt cx="2046371" cy="895418"/>
          </a:xfrm>
        </p:grpSpPr>
        <p:sp>
          <p:nvSpPr>
            <p:cNvPr id="26" name="Rounded Rectangle 25">
              <a:extLst>
                <a:ext uri="{FF2B5EF4-FFF2-40B4-BE49-F238E27FC236}">
                  <a16:creationId xmlns:a16="http://schemas.microsoft.com/office/drawing/2014/main" id="{8892F63E-0B9E-0042-AD90-BA3B4AD9D254}"/>
                </a:ext>
              </a:extLst>
            </p:cNvPr>
            <p:cNvSpPr/>
            <p:nvPr/>
          </p:nvSpPr>
          <p:spPr>
            <a:xfrm>
              <a:off x="7673467" y="2309112"/>
              <a:ext cx="2046371" cy="717547"/>
            </a:xfrm>
            <a:prstGeom prst="roundRect">
              <a:avLst>
                <a:gd name="adj" fmla="val 4586"/>
              </a:avLst>
            </a:prstGeom>
            <a:solidFill>
              <a:srgbClr val="10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buClr>
                  <a:schemeClr val="dk1"/>
                </a:buClr>
                <a:buSzPts val="2590"/>
              </a:pPr>
              <a:r>
                <a:rPr lang="en-GB" sz="1400" dirty="0">
                  <a:latin typeface="Century Gothic"/>
                  <a:ea typeface="Century Gothic"/>
                  <a:cs typeface="Century Gothic"/>
                  <a:sym typeface="Century Gothic"/>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3"/>
                    </a:ext>
                  </a:extLst>
                </a:rPr>
                <a:t>Benjamin</a:t>
              </a:r>
              <a:r>
                <a:rPr lang="en-GB" sz="1400" dirty="0">
                  <a:latin typeface="Century Gothic"/>
                  <a:ea typeface="Century Gothic"/>
                  <a:cs typeface="Century Gothic"/>
                  <a:sym typeface="Century Gothic"/>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4"/>
                    </a:ext>
                  </a:extLst>
                </a:rPr>
                <a:t>’s</a:t>
              </a:r>
              <a:r>
                <a:rPr lang="en-US" sz="1400" dirty="0">
                  <a:solidFill>
                    <a:schemeClr val="bg1"/>
                  </a:solidFill>
                  <a:latin typeface="Century Gothic" panose="020B0502020202020204" pitchFamily="34" charset="0"/>
                </a:rPr>
                <a:t> top tip for feeling happy</a:t>
              </a:r>
              <a:endParaRPr lang="en-US" sz="1400" dirty="0"/>
            </a:p>
            <a:p>
              <a:pPr algn="ctr">
                <a:buClr>
                  <a:schemeClr val="dk1"/>
                </a:buClr>
                <a:buSzPts val="2590"/>
              </a:pPr>
              <a:r>
                <a:rPr lang="en-US" sz="1400" b="1" dirty="0">
                  <a:solidFill>
                    <a:schemeClr val="bg1"/>
                  </a:solidFill>
                  <a:latin typeface="Century Gothic" panose="020B0502020202020204" pitchFamily="34" charset="0"/>
                </a:rPr>
                <a:t>“Do whatever puts a smile on your face. </a:t>
              </a:r>
              <a:br>
                <a:rPr lang="en-US" sz="1400" b="1" dirty="0">
                  <a:solidFill>
                    <a:schemeClr val="bg1"/>
                  </a:solidFill>
                  <a:latin typeface="Century Gothic" panose="020B0502020202020204" pitchFamily="34" charset="0"/>
                </a:rPr>
              </a:br>
              <a:r>
                <a:rPr lang="en-US" sz="1400" b="1" dirty="0">
                  <a:solidFill>
                    <a:schemeClr val="bg1"/>
                  </a:solidFill>
                  <a:latin typeface="Century Gothic" panose="020B0502020202020204" pitchFamily="34" charset="0"/>
                </a:rPr>
                <a:t>Do not worry about what other people think of it. If it makes you smile and happy then </a:t>
              </a:r>
              <a:br>
                <a:rPr lang="en-US" sz="1400" b="1" dirty="0">
                  <a:solidFill>
                    <a:schemeClr val="bg1"/>
                  </a:solidFill>
                  <a:latin typeface="Century Gothic" panose="020B0502020202020204" pitchFamily="34" charset="0"/>
                </a:rPr>
              </a:br>
              <a:r>
                <a:rPr lang="en-US" sz="1400" b="1" dirty="0">
                  <a:solidFill>
                    <a:schemeClr val="bg1"/>
                  </a:solidFill>
                  <a:latin typeface="Century Gothic" panose="020B0502020202020204" pitchFamily="34" charset="0"/>
                </a:rPr>
                <a:t>it is 100% worth it.”</a:t>
              </a:r>
            </a:p>
          </p:txBody>
        </p:sp>
        <p:sp>
          <p:nvSpPr>
            <p:cNvPr id="27" name="Triangle 26">
              <a:extLst>
                <a:ext uri="{FF2B5EF4-FFF2-40B4-BE49-F238E27FC236}">
                  <a16:creationId xmlns:a16="http://schemas.microsoft.com/office/drawing/2014/main" id="{76910299-3816-DB4D-A202-E1B9C9C9BDF2}"/>
                </a:ext>
              </a:extLst>
            </p:cNvPr>
            <p:cNvSpPr/>
            <p:nvPr/>
          </p:nvSpPr>
          <p:spPr>
            <a:xfrm>
              <a:off x="8551580" y="2131241"/>
              <a:ext cx="290146" cy="228600"/>
            </a:xfrm>
            <a:prstGeom prst="triangle">
              <a:avLst/>
            </a:prstGeom>
            <a:solidFill>
              <a:srgbClr val="10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oogle Shape;468;g9b9d47ae2a_0_0">
            <a:extLst>
              <a:ext uri="{FF2B5EF4-FFF2-40B4-BE49-F238E27FC236}">
                <a16:creationId xmlns:a16="http://schemas.microsoft.com/office/drawing/2014/main" id="{C10EE388-D2F8-1C48-BC2D-02DA35F34C89}"/>
              </a:ext>
            </a:extLst>
          </p:cNvPr>
          <p:cNvGrpSpPr/>
          <p:nvPr/>
        </p:nvGrpSpPr>
        <p:grpSpPr>
          <a:xfrm>
            <a:off x="1048618" y="4289547"/>
            <a:ext cx="651880" cy="651880"/>
            <a:chOff x="555569" y="2385395"/>
            <a:chExt cx="2078700" cy="2078700"/>
          </a:xfrm>
        </p:grpSpPr>
        <p:sp>
          <p:nvSpPr>
            <p:cNvPr id="29" name="Google Shape;469;g9b9d47ae2a_0_0">
              <a:extLst>
                <a:ext uri="{FF2B5EF4-FFF2-40B4-BE49-F238E27FC236}">
                  <a16:creationId xmlns:a16="http://schemas.microsoft.com/office/drawing/2014/main" id="{F47B9FCF-4A2C-C34D-9F64-BB4B10DA6EDF}"/>
                </a:ext>
              </a:extLst>
            </p:cNvPr>
            <p:cNvSpPr/>
            <p:nvPr/>
          </p:nvSpPr>
          <p:spPr>
            <a:xfrm>
              <a:off x="555569" y="2385395"/>
              <a:ext cx="2078700" cy="2078700"/>
            </a:xfrm>
            <a:prstGeom prst="ellipse">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 name="Google Shape;470;g9b9d47ae2a_0_0" descr="A close up of a logo&#10;&#10;Description automatically generated">
              <a:extLst>
                <a:ext uri="{FF2B5EF4-FFF2-40B4-BE49-F238E27FC236}">
                  <a16:creationId xmlns:a16="http://schemas.microsoft.com/office/drawing/2014/main" id="{34E7F126-9784-5044-A84B-67D9D1B0FBA9}"/>
                </a:ext>
              </a:extLst>
            </p:cNvPr>
            <p:cNvPicPr preferRelativeResize="0"/>
            <p:nvPr/>
          </p:nvPicPr>
          <p:blipFill rotWithShape="1">
            <a:blip r:embed="rId4">
              <a:alphaModFix/>
            </a:blip>
            <a:srcRect/>
            <a:stretch/>
          </p:blipFill>
          <p:spPr>
            <a:xfrm>
              <a:off x="867610" y="2704609"/>
              <a:ext cx="1438895" cy="1417174"/>
            </a:xfrm>
            <a:prstGeom prst="rect">
              <a:avLst/>
            </a:prstGeom>
            <a:noFill/>
            <a:ln>
              <a:noFill/>
            </a:ln>
          </p:spPr>
        </p:pic>
      </p:grpSp>
      <p:grpSp>
        <p:nvGrpSpPr>
          <p:cNvPr id="31" name="Google Shape;478;g9b9d47ae2a_0_0">
            <a:extLst>
              <a:ext uri="{FF2B5EF4-FFF2-40B4-BE49-F238E27FC236}">
                <a16:creationId xmlns:a16="http://schemas.microsoft.com/office/drawing/2014/main" id="{57249034-47AD-AF48-B8EF-E4FD82531C2A}"/>
              </a:ext>
            </a:extLst>
          </p:cNvPr>
          <p:cNvGrpSpPr/>
          <p:nvPr/>
        </p:nvGrpSpPr>
        <p:grpSpPr>
          <a:xfrm>
            <a:off x="1050386" y="2705901"/>
            <a:ext cx="648347" cy="648347"/>
            <a:chOff x="9465571" y="2359118"/>
            <a:chExt cx="2078700" cy="2078700"/>
          </a:xfrm>
        </p:grpSpPr>
        <p:sp>
          <p:nvSpPr>
            <p:cNvPr id="32" name="Google Shape;479;g9b9d47ae2a_0_0">
              <a:extLst>
                <a:ext uri="{FF2B5EF4-FFF2-40B4-BE49-F238E27FC236}">
                  <a16:creationId xmlns:a16="http://schemas.microsoft.com/office/drawing/2014/main" id="{210EA719-4B32-844E-92C6-E5E013F6B8C3}"/>
                </a:ext>
              </a:extLst>
            </p:cNvPr>
            <p:cNvSpPr/>
            <p:nvPr/>
          </p:nvSpPr>
          <p:spPr>
            <a:xfrm>
              <a:off x="9465571" y="2359118"/>
              <a:ext cx="2078700" cy="2078700"/>
            </a:xfrm>
            <a:prstGeom prst="ellipse">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3" name="Google Shape;480;g9b9d47ae2a_0_0" descr="A close up of a logo&#10;&#10;Description automatically generated">
              <a:extLst>
                <a:ext uri="{FF2B5EF4-FFF2-40B4-BE49-F238E27FC236}">
                  <a16:creationId xmlns:a16="http://schemas.microsoft.com/office/drawing/2014/main" id="{67B5613B-5617-D44D-B864-60E2E23DA890}"/>
                </a:ext>
              </a:extLst>
            </p:cNvPr>
            <p:cNvPicPr preferRelativeResize="0"/>
            <p:nvPr/>
          </p:nvPicPr>
          <p:blipFill rotWithShape="1">
            <a:blip r:embed="rId5">
              <a:alphaModFix/>
            </a:blip>
            <a:srcRect/>
            <a:stretch/>
          </p:blipFill>
          <p:spPr>
            <a:xfrm>
              <a:off x="9749934" y="2677421"/>
              <a:ext cx="1530195" cy="1507098"/>
            </a:xfrm>
            <a:prstGeom prst="rect">
              <a:avLst/>
            </a:prstGeom>
            <a:noFill/>
            <a:ln>
              <a:noFill/>
            </a:ln>
          </p:spPr>
        </p:pic>
      </p:grpSp>
      <p:grpSp>
        <p:nvGrpSpPr>
          <p:cNvPr id="34" name="Google Shape;481;g9b9d47ae2a_0_0">
            <a:extLst>
              <a:ext uri="{FF2B5EF4-FFF2-40B4-BE49-F238E27FC236}">
                <a16:creationId xmlns:a16="http://schemas.microsoft.com/office/drawing/2014/main" id="{A147CC67-31D1-7A44-83C4-C37AA3DDB322}"/>
              </a:ext>
            </a:extLst>
          </p:cNvPr>
          <p:cNvGrpSpPr/>
          <p:nvPr/>
        </p:nvGrpSpPr>
        <p:grpSpPr>
          <a:xfrm>
            <a:off x="1053503" y="3494397"/>
            <a:ext cx="642110" cy="642110"/>
            <a:chOff x="2794312" y="2000303"/>
            <a:chExt cx="2078700" cy="2078700"/>
          </a:xfrm>
        </p:grpSpPr>
        <p:sp>
          <p:nvSpPr>
            <p:cNvPr id="35" name="Google Shape;482;g9b9d47ae2a_0_0">
              <a:extLst>
                <a:ext uri="{FF2B5EF4-FFF2-40B4-BE49-F238E27FC236}">
                  <a16:creationId xmlns:a16="http://schemas.microsoft.com/office/drawing/2014/main" id="{4414FF51-FE0C-5648-9A40-8B2FB9D40457}"/>
                </a:ext>
              </a:extLst>
            </p:cNvPr>
            <p:cNvSpPr/>
            <p:nvPr/>
          </p:nvSpPr>
          <p:spPr>
            <a:xfrm>
              <a:off x="2794312" y="2000303"/>
              <a:ext cx="2078700" cy="2078700"/>
            </a:xfrm>
            <a:prstGeom prst="ellipse">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6" name="Google Shape;483;g9b9d47ae2a_0_0" descr="A close up of a sign&#10;&#10;Description automatically generated">
              <a:extLst>
                <a:ext uri="{FF2B5EF4-FFF2-40B4-BE49-F238E27FC236}">
                  <a16:creationId xmlns:a16="http://schemas.microsoft.com/office/drawing/2014/main" id="{908E71D5-31FB-A94D-A10C-A25C435284A9}"/>
                </a:ext>
              </a:extLst>
            </p:cNvPr>
            <p:cNvPicPr preferRelativeResize="0"/>
            <p:nvPr/>
          </p:nvPicPr>
          <p:blipFill rotWithShape="1">
            <a:blip r:embed="rId6">
              <a:alphaModFix/>
            </a:blip>
            <a:srcRect/>
            <a:stretch/>
          </p:blipFill>
          <p:spPr>
            <a:xfrm>
              <a:off x="2988459" y="2218013"/>
              <a:ext cx="1621526" cy="1597051"/>
            </a:xfrm>
            <a:prstGeom prst="rect">
              <a:avLst/>
            </a:prstGeom>
            <a:noFill/>
            <a:ln>
              <a:noFill/>
            </a:ln>
          </p:spPr>
        </p:pic>
      </p:grpSp>
    </p:spTree>
    <p:extLst>
      <p:ext uri="{BB962C8B-B14F-4D97-AF65-F5344CB8AC3E}">
        <p14:creationId xmlns:p14="http://schemas.microsoft.com/office/powerpoint/2010/main" val="3682182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Maiandra GD" panose="020E0502030308020204" pitchFamily="34" charset="0"/>
              </a:rPr>
              <a:t>Newburgh Primary School Values</a:t>
            </a:r>
          </a:p>
        </p:txBody>
      </p:sp>
      <p:sp>
        <p:nvSpPr>
          <p:cNvPr id="3" name="Content Placeholder 2"/>
          <p:cNvSpPr>
            <a:spLocks noGrp="1"/>
          </p:cNvSpPr>
          <p:nvPr>
            <p:ph idx="1"/>
          </p:nvPr>
        </p:nvSpPr>
        <p:spPr/>
        <p:txBody>
          <a:bodyPr>
            <a:normAutofit lnSpcReduction="10000"/>
          </a:bodyPr>
          <a:lstStyle/>
          <a:p>
            <a:r>
              <a:rPr lang="en-GB" dirty="0">
                <a:latin typeface="Maiandra GD" panose="020E0502030308020204" pitchFamily="34" charset="0"/>
              </a:rPr>
              <a:t>Nurturing</a:t>
            </a:r>
          </a:p>
          <a:p>
            <a:r>
              <a:rPr lang="en-GB" dirty="0">
                <a:latin typeface="Maiandra GD" panose="020E0502030308020204" pitchFamily="34" charset="0"/>
              </a:rPr>
              <a:t>Engaged</a:t>
            </a:r>
          </a:p>
          <a:p>
            <a:r>
              <a:rPr lang="en-GB" dirty="0">
                <a:latin typeface="Maiandra GD" panose="020E0502030308020204" pitchFamily="34" charset="0"/>
              </a:rPr>
              <a:t>Welcoming to everyone</a:t>
            </a:r>
          </a:p>
          <a:p>
            <a:r>
              <a:rPr lang="en-GB" dirty="0">
                <a:latin typeface="Maiandra GD" panose="020E0502030308020204" pitchFamily="34" charset="0"/>
              </a:rPr>
              <a:t>Be considerate</a:t>
            </a:r>
          </a:p>
          <a:p>
            <a:r>
              <a:rPr lang="en-GB" dirty="0">
                <a:latin typeface="Maiandra GD" panose="020E0502030308020204" pitchFamily="34" charset="0"/>
              </a:rPr>
              <a:t>Unique</a:t>
            </a:r>
          </a:p>
          <a:p>
            <a:r>
              <a:rPr lang="en-GB" dirty="0">
                <a:latin typeface="Maiandra GD" panose="020E0502030308020204" pitchFamily="34" charset="0"/>
              </a:rPr>
              <a:t>Resilient</a:t>
            </a:r>
          </a:p>
          <a:p>
            <a:r>
              <a:rPr lang="en-GB" dirty="0">
                <a:latin typeface="Maiandra GD" panose="020E0502030308020204" pitchFamily="34" charset="0"/>
              </a:rPr>
              <a:t>Great achievers</a:t>
            </a:r>
          </a:p>
          <a:p>
            <a:r>
              <a:rPr lang="en-GB" dirty="0">
                <a:latin typeface="Maiandra GD" panose="020E0502030308020204" pitchFamily="34" charset="0"/>
              </a:rPr>
              <a:t>Happy and Healthy</a:t>
            </a:r>
          </a:p>
          <a:p>
            <a:endParaRPr lang="en-GB" dirty="0"/>
          </a:p>
        </p:txBody>
      </p:sp>
    </p:spTree>
    <p:extLst>
      <p:ext uri="{BB962C8B-B14F-4D97-AF65-F5344CB8AC3E}">
        <p14:creationId xmlns:p14="http://schemas.microsoft.com/office/powerpoint/2010/main" val="30283306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19"/>
          <p:cNvSpPr txBox="1"/>
          <p:nvPr/>
        </p:nvSpPr>
        <p:spPr>
          <a:xfrm>
            <a:off x="457201" y="1037063"/>
            <a:ext cx="11277598"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a:solidFill>
                  <a:srgbClr val="D0353B"/>
                </a:solidFill>
                <a:latin typeface="Century Gothic"/>
                <a:ea typeface="Century Gothic"/>
                <a:cs typeface="Century Gothic"/>
                <a:sym typeface="Century Gothic"/>
              </a:rPr>
              <a:t>WHAT SMALL STEPS WILL I TAKE?</a:t>
            </a:r>
            <a:endParaRPr/>
          </a:p>
        </p:txBody>
      </p:sp>
      <p:sp>
        <p:nvSpPr>
          <p:cNvPr id="438" name="Google Shape;438;p19"/>
          <p:cNvSpPr/>
          <p:nvPr/>
        </p:nvSpPr>
        <p:spPr>
          <a:xfrm>
            <a:off x="4444842" y="2788914"/>
            <a:ext cx="3322919" cy="2922570"/>
          </a:xfrm>
          <a:prstGeom prst="roundRect">
            <a:avLst>
              <a:gd name="adj" fmla="val 5085"/>
            </a:avLst>
          </a:prstGeom>
          <a:solidFill>
            <a:srgbClr val="103A5D"/>
          </a:solidFill>
          <a:ln>
            <a:noFill/>
          </a:ln>
        </p:spPr>
        <p:txBody>
          <a:bodyPr spcFirstLastPara="1" wrap="square" lIns="182875" tIns="182875" rIns="182875" bIns="182875" anchor="t" anchorCtr="0">
            <a:noAutofit/>
          </a:bodyPr>
          <a:lstStyle/>
          <a:p>
            <a:pPr marL="342900" marR="0" lvl="0" indent="-342900" algn="l" rtl="0">
              <a:spcBef>
                <a:spcPts val="0"/>
              </a:spcBef>
              <a:spcAft>
                <a:spcPts val="0"/>
              </a:spcAft>
              <a:buClr>
                <a:schemeClr val="lt1"/>
              </a:buClr>
              <a:buSzPts val="1400"/>
              <a:buFont typeface="Arial"/>
              <a:buChar char="•"/>
            </a:pPr>
            <a:r>
              <a:rPr lang="en-GB" sz="1400">
                <a:solidFill>
                  <a:schemeClr val="lt1"/>
                </a:solidFill>
                <a:latin typeface="Century Gothic"/>
                <a:ea typeface="Century Gothic"/>
                <a:cs typeface="Century Gothic"/>
                <a:sym typeface="Century Gothic"/>
              </a:rPr>
              <a:t>Ask my family what they did during the day.</a:t>
            </a:r>
            <a:endParaRPr/>
          </a:p>
          <a:p>
            <a:pPr marL="342900" marR="0" lvl="0" indent="-342900" algn="l" rtl="0">
              <a:spcBef>
                <a:spcPts val="0"/>
              </a:spcBef>
              <a:spcAft>
                <a:spcPts val="0"/>
              </a:spcAft>
              <a:buClr>
                <a:schemeClr val="lt1"/>
              </a:buClr>
              <a:buSzPts val="1400"/>
              <a:buFont typeface="Arial"/>
              <a:buChar char="•"/>
            </a:pPr>
            <a:r>
              <a:rPr lang="en-GB" sz="1400">
                <a:solidFill>
                  <a:schemeClr val="lt1"/>
                </a:solidFill>
                <a:latin typeface="Century Gothic"/>
                <a:ea typeface="Century Gothic"/>
                <a:cs typeface="Century Gothic"/>
                <a:sym typeface="Century Gothic"/>
              </a:rPr>
              <a:t>Wash the dishes after tea.</a:t>
            </a:r>
            <a:endParaRPr/>
          </a:p>
          <a:p>
            <a:pPr marL="342900" marR="0" lvl="0" indent="-342900" algn="l" rtl="0">
              <a:spcBef>
                <a:spcPts val="0"/>
              </a:spcBef>
              <a:spcAft>
                <a:spcPts val="0"/>
              </a:spcAft>
              <a:buClr>
                <a:schemeClr val="lt1"/>
              </a:buClr>
              <a:buSzPts val="1400"/>
              <a:buFont typeface="Arial"/>
              <a:buChar char="•"/>
            </a:pPr>
            <a:r>
              <a:rPr lang="en-GB" sz="1400">
                <a:solidFill>
                  <a:schemeClr val="lt1"/>
                </a:solidFill>
                <a:latin typeface="Century Gothic"/>
                <a:ea typeface="Century Gothic"/>
                <a:cs typeface="Century Gothic"/>
                <a:sym typeface="Century Gothic"/>
              </a:rPr>
              <a:t>Play games with my brothers or sisters in the garden </a:t>
            </a:r>
            <a:br>
              <a:rPr lang="en-GB" sz="1400">
                <a:solidFill>
                  <a:schemeClr val="lt1"/>
                </a:solidFill>
                <a:latin typeface="Century Gothic"/>
                <a:ea typeface="Century Gothic"/>
                <a:cs typeface="Century Gothic"/>
                <a:sym typeface="Century Gothic"/>
              </a:rPr>
            </a:br>
            <a:r>
              <a:rPr lang="en-GB" sz="1400">
                <a:solidFill>
                  <a:schemeClr val="lt1"/>
                </a:solidFill>
                <a:latin typeface="Century Gothic"/>
                <a:ea typeface="Century Gothic"/>
                <a:cs typeface="Century Gothic"/>
                <a:sym typeface="Century Gothic"/>
              </a:rPr>
              <a:t>or street.</a:t>
            </a:r>
            <a:endParaRPr/>
          </a:p>
          <a:p>
            <a:pPr marL="342900" marR="0" lvl="0" indent="-342900" algn="l" rtl="0">
              <a:spcBef>
                <a:spcPts val="0"/>
              </a:spcBef>
              <a:spcAft>
                <a:spcPts val="0"/>
              </a:spcAft>
              <a:buClr>
                <a:schemeClr val="lt1"/>
              </a:buClr>
              <a:buSzPts val="1400"/>
              <a:buFont typeface="Arial"/>
              <a:buChar char="•"/>
            </a:pPr>
            <a:r>
              <a:rPr lang="en-GB" sz="1400">
                <a:solidFill>
                  <a:schemeClr val="lt1"/>
                </a:solidFill>
                <a:latin typeface="Century Gothic"/>
                <a:ea typeface="Century Gothic"/>
                <a:cs typeface="Century Gothic"/>
                <a:sym typeface="Century Gothic"/>
              </a:rPr>
              <a:t>Watch the weather on </a:t>
            </a:r>
            <a:br>
              <a:rPr lang="en-GB" sz="1400">
                <a:solidFill>
                  <a:schemeClr val="lt1"/>
                </a:solidFill>
                <a:latin typeface="Century Gothic"/>
                <a:ea typeface="Century Gothic"/>
                <a:cs typeface="Century Gothic"/>
                <a:sym typeface="Century Gothic"/>
              </a:rPr>
            </a:br>
            <a:r>
              <a:rPr lang="en-GB" sz="1400">
                <a:solidFill>
                  <a:schemeClr val="lt1"/>
                </a:solidFill>
                <a:latin typeface="Century Gothic"/>
                <a:ea typeface="Century Gothic"/>
                <a:cs typeface="Century Gothic"/>
                <a:sym typeface="Century Gothic"/>
              </a:rPr>
              <a:t>a stormy day.</a:t>
            </a:r>
            <a:endParaRPr/>
          </a:p>
          <a:p>
            <a:pPr marL="342900" marR="0" lvl="0" indent="-342900" algn="l" rtl="0">
              <a:spcBef>
                <a:spcPts val="0"/>
              </a:spcBef>
              <a:spcAft>
                <a:spcPts val="0"/>
              </a:spcAft>
              <a:buClr>
                <a:schemeClr val="lt1"/>
              </a:buClr>
              <a:buSzPts val="1400"/>
              <a:buFont typeface="Arial"/>
              <a:buChar char="•"/>
            </a:pPr>
            <a:r>
              <a:rPr lang="en-GB" sz="1400">
                <a:solidFill>
                  <a:schemeClr val="lt1"/>
                </a:solidFill>
                <a:latin typeface="Century Gothic"/>
                <a:ea typeface="Century Gothic"/>
                <a:cs typeface="Century Gothic"/>
                <a:sym typeface="Century Gothic"/>
              </a:rPr>
              <a:t>Make something out of junk.</a:t>
            </a:r>
            <a:endParaRPr/>
          </a:p>
          <a:p>
            <a:pPr marL="342900" marR="0" lvl="0" indent="-342900" algn="l" rtl="0">
              <a:spcBef>
                <a:spcPts val="0"/>
              </a:spcBef>
              <a:spcAft>
                <a:spcPts val="0"/>
              </a:spcAft>
              <a:buClr>
                <a:schemeClr val="lt1"/>
              </a:buClr>
              <a:buSzPts val="1400"/>
              <a:buFont typeface="Arial"/>
              <a:buChar char="•"/>
            </a:pPr>
            <a:r>
              <a:rPr lang="en-GB" sz="1400">
                <a:solidFill>
                  <a:schemeClr val="lt1"/>
                </a:solidFill>
                <a:latin typeface="Century Gothic"/>
                <a:ea typeface="Century Gothic"/>
                <a:cs typeface="Century Gothic"/>
                <a:sym typeface="Century Gothic"/>
              </a:rPr>
              <a:t>Encourage my family to do some Radio Taiso.</a:t>
            </a:r>
            <a:endParaRPr/>
          </a:p>
        </p:txBody>
      </p:sp>
      <p:sp>
        <p:nvSpPr>
          <p:cNvPr id="440" name="Google Shape;440;p19"/>
          <p:cNvSpPr/>
          <p:nvPr/>
        </p:nvSpPr>
        <p:spPr>
          <a:xfrm>
            <a:off x="4444842" y="2228412"/>
            <a:ext cx="3302316" cy="436098"/>
          </a:xfrm>
          <a:prstGeom prst="roundRect">
            <a:avLst>
              <a:gd name="adj" fmla="val 16667"/>
            </a:avLst>
          </a:prstGeom>
          <a:solidFill>
            <a:srgbClr val="009845"/>
          </a:solidFill>
          <a:ln>
            <a:noFill/>
          </a:ln>
        </p:spPr>
        <p:txBody>
          <a:bodyPr spcFirstLastPara="1" wrap="square" lIns="182875" tIns="182875" rIns="91425" bIns="182875" anchor="ctr" anchorCtr="0">
            <a:noAutofit/>
          </a:bodyPr>
          <a:lstStyle/>
          <a:p>
            <a:pPr marL="0" marR="0" lvl="0" indent="0" algn="ctr" rtl="0">
              <a:spcBef>
                <a:spcPts val="0"/>
              </a:spcBef>
              <a:spcAft>
                <a:spcPts val="0"/>
              </a:spcAft>
              <a:buNone/>
            </a:pPr>
            <a:r>
              <a:rPr lang="en-GB" sz="1800" b="1">
                <a:solidFill>
                  <a:schemeClr val="lt1"/>
                </a:solidFill>
                <a:latin typeface="Century Gothic"/>
                <a:ea typeface="Century Gothic"/>
                <a:cs typeface="Century Gothic"/>
                <a:sym typeface="Century Gothic"/>
              </a:rPr>
              <a:t>At home</a:t>
            </a:r>
            <a:endParaRPr/>
          </a:p>
        </p:txBody>
      </p:sp>
      <p:sp>
        <p:nvSpPr>
          <p:cNvPr id="441" name="Google Shape;441;p19"/>
          <p:cNvSpPr/>
          <p:nvPr/>
        </p:nvSpPr>
        <p:spPr>
          <a:xfrm>
            <a:off x="838376" y="2788914"/>
            <a:ext cx="3322919" cy="2922570"/>
          </a:xfrm>
          <a:prstGeom prst="roundRect">
            <a:avLst>
              <a:gd name="adj" fmla="val 5085"/>
            </a:avLst>
          </a:prstGeom>
          <a:solidFill>
            <a:srgbClr val="103A5D"/>
          </a:solidFill>
          <a:ln>
            <a:noFill/>
          </a:ln>
        </p:spPr>
        <p:txBody>
          <a:bodyPr spcFirstLastPara="1" wrap="square" lIns="182875" tIns="182875" rIns="182875" bIns="182875" anchor="t" anchorCtr="0">
            <a:noAutofit/>
          </a:bodyPr>
          <a:lstStyle/>
          <a:p>
            <a:pPr marL="342900" marR="0" lvl="0" indent="-342900" algn="l" rtl="0">
              <a:spcBef>
                <a:spcPts val="0"/>
              </a:spcBef>
              <a:spcAft>
                <a:spcPts val="0"/>
              </a:spcAft>
              <a:buClr>
                <a:schemeClr val="lt1"/>
              </a:buClr>
              <a:buSzPts val="1400"/>
              <a:buFont typeface="Arial"/>
              <a:buChar char="•"/>
            </a:pPr>
            <a:r>
              <a:rPr lang="en-GB" sz="1400">
                <a:solidFill>
                  <a:schemeClr val="lt1"/>
                </a:solidFill>
                <a:latin typeface="Century Gothic"/>
                <a:ea typeface="Century Gothic"/>
                <a:cs typeface="Century Gothic"/>
                <a:sym typeface="Century Gothic"/>
              </a:rPr>
              <a:t>Help a classmate with some school work.</a:t>
            </a:r>
            <a:endParaRPr/>
          </a:p>
          <a:p>
            <a:pPr marL="342900" marR="0" lvl="0" indent="-342900" algn="l" rtl="0">
              <a:spcBef>
                <a:spcPts val="0"/>
              </a:spcBef>
              <a:spcAft>
                <a:spcPts val="0"/>
              </a:spcAft>
              <a:buClr>
                <a:schemeClr val="lt1"/>
              </a:buClr>
              <a:buSzPts val="1400"/>
              <a:buFont typeface="Arial"/>
              <a:buChar char="•"/>
            </a:pPr>
            <a:r>
              <a:rPr lang="en-GB" sz="1400">
                <a:solidFill>
                  <a:schemeClr val="lt1"/>
                </a:solidFill>
                <a:latin typeface="Century Gothic"/>
                <a:ea typeface="Century Gothic"/>
                <a:cs typeface="Century Gothic"/>
                <a:sym typeface="Century Gothic"/>
              </a:rPr>
              <a:t>At breaktime, listen carefully to all the sounds I can hear.</a:t>
            </a:r>
            <a:endParaRPr/>
          </a:p>
          <a:p>
            <a:pPr marL="342900" marR="0" lvl="0" indent="-342900" algn="l" rtl="0">
              <a:spcBef>
                <a:spcPts val="0"/>
              </a:spcBef>
              <a:spcAft>
                <a:spcPts val="0"/>
              </a:spcAft>
              <a:buClr>
                <a:schemeClr val="lt1"/>
              </a:buClr>
              <a:buSzPts val="1400"/>
              <a:buFont typeface="Arial"/>
              <a:buChar char="•"/>
            </a:pPr>
            <a:r>
              <a:rPr lang="en-GB" sz="1400">
                <a:solidFill>
                  <a:schemeClr val="lt1"/>
                </a:solidFill>
                <a:latin typeface="Century Gothic"/>
                <a:ea typeface="Century Gothic"/>
                <a:cs typeface="Century Gothic"/>
                <a:sym typeface="Century Gothic"/>
              </a:rPr>
              <a:t>Play a new game with friends in the playground.</a:t>
            </a:r>
            <a:endParaRPr/>
          </a:p>
          <a:p>
            <a:pPr marL="342900" marR="0" lvl="0" indent="-342900" algn="l" rtl="0">
              <a:spcBef>
                <a:spcPts val="0"/>
              </a:spcBef>
              <a:spcAft>
                <a:spcPts val="0"/>
              </a:spcAft>
              <a:buClr>
                <a:schemeClr val="lt1"/>
              </a:buClr>
              <a:buSzPts val="1400"/>
              <a:buFont typeface="Arial"/>
              <a:buChar char="•"/>
            </a:pPr>
            <a:r>
              <a:rPr lang="en-GB" sz="1400">
                <a:solidFill>
                  <a:schemeClr val="lt1"/>
                </a:solidFill>
                <a:latin typeface="Century Gothic"/>
                <a:ea typeface="Century Gothic"/>
                <a:cs typeface="Century Gothic"/>
                <a:sym typeface="Century Gothic"/>
              </a:rPr>
              <a:t>Read a library book in a quiet corner.</a:t>
            </a:r>
            <a:endParaRPr/>
          </a:p>
          <a:p>
            <a:pPr marL="342900" marR="0" lvl="0" indent="-342900" algn="l" rtl="0">
              <a:spcBef>
                <a:spcPts val="0"/>
              </a:spcBef>
              <a:spcAft>
                <a:spcPts val="0"/>
              </a:spcAft>
              <a:buClr>
                <a:schemeClr val="lt1"/>
              </a:buClr>
              <a:buSzPts val="1400"/>
              <a:buFont typeface="Arial"/>
              <a:buChar char="•"/>
            </a:pPr>
            <a:r>
              <a:rPr lang="en-GB" sz="1400">
                <a:solidFill>
                  <a:schemeClr val="lt1"/>
                </a:solidFill>
                <a:latin typeface="Century Gothic"/>
                <a:ea typeface="Century Gothic"/>
                <a:cs typeface="Century Gothic"/>
                <a:sym typeface="Century Gothic"/>
              </a:rPr>
              <a:t>Organise some activities for younger pupils.</a:t>
            </a:r>
            <a:endParaRPr/>
          </a:p>
        </p:txBody>
      </p:sp>
      <p:sp>
        <p:nvSpPr>
          <p:cNvPr id="442" name="Google Shape;442;p19"/>
          <p:cNvSpPr/>
          <p:nvPr/>
        </p:nvSpPr>
        <p:spPr>
          <a:xfrm>
            <a:off x="838376" y="2228412"/>
            <a:ext cx="3302316" cy="436098"/>
          </a:xfrm>
          <a:prstGeom prst="roundRect">
            <a:avLst>
              <a:gd name="adj" fmla="val 16667"/>
            </a:avLst>
          </a:prstGeom>
          <a:solidFill>
            <a:srgbClr val="009845"/>
          </a:solidFill>
          <a:ln>
            <a:noFill/>
          </a:ln>
        </p:spPr>
        <p:txBody>
          <a:bodyPr spcFirstLastPara="1" wrap="square" lIns="182875" tIns="182875" rIns="91425" bIns="182875" anchor="ctr" anchorCtr="0">
            <a:noAutofit/>
          </a:bodyPr>
          <a:lstStyle/>
          <a:p>
            <a:pPr marL="0" marR="0" lvl="0" indent="0" algn="ctr" rtl="0">
              <a:spcBef>
                <a:spcPts val="0"/>
              </a:spcBef>
              <a:spcAft>
                <a:spcPts val="0"/>
              </a:spcAft>
              <a:buNone/>
            </a:pPr>
            <a:r>
              <a:rPr lang="en-GB" sz="1800" b="1">
                <a:solidFill>
                  <a:schemeClr val="lt1"/>
                </a:solidFill>
                <a:latin typeface="Century Gothic"/>
                <a:ea typeface="Century Gothic"/>
                <a:cs typeface="Century Gothic"/>
                <a:sym typeface="Century Gothic"/>
              </a:rPr>
              <a:t>At school</a:t>
            </a:r>
            <a:endParaRPr/>
          </a:p>
        </p:txBody>
      </p:sp>
      <p:sp>
        <p:nvSpPr>
          <p:cNvPr id="443" name="Google Shape;443;p19"/>
          <p:cNvSpPr/>
          <p:nvPr/>
        </p:nvSpPr>
        <p:spPr>
          <a:xfrm>
            <a:off x="8051308" y="2788914"/>
            <a:ext cx="3322919" cy="2922570"/>
          </a:xfrm>
          <a:prstGeom prst="roundRect">
            <a:avLst>
              <a:gd name="adj" fmla="val 5085"/>
            </a:avLst>
          </a:prstGeom>
          <a:solidFill>
            <a:srgbClr val="103A5D"/>
          </a:solidFill>
          <a:ln>
            <a:noFill/>
          </a:ln>
        </p:spPr>
        <p:txBody>
          <a:bodyPr spcFirstLastPara="1" wrap="square" lIns="182875" tIns="182875" rIns="182875" bIns="182875" anchor="t" anchorCtr="0">
            <a:noAutofit/>
          </a:bodyPr>
          <a:lstStyle/>
          <a:p>
            <a:pPr marL="0" marR="0" lvl="0" indent="0" algn="l" rtl="0">
              <a:spcBef>
                <a:spcPts val="0"/>
              </a:spcBef>
              <a:spcAft>
                <a:spcPts val="0"/>
              </a:spcAft>
              <a:buNone/>
            </a:pPr>
            <a:r>
              <a:rPr lang="en-GB" sz="1400" b="1">
                <a:solidFill>
                  <a:schemeClr val="lt1"/>
                </a:solidFill>
                <a:latin typeface="Century Gothic"/>
                <a:ea typeface="Century Gothic"/>
                <a:cs typeface="Century Gothic"/>
                <a:sym typeface="Century Gothic"/>
              </a:rPr>
              <a:t>Ask permission first!</a:t>
            </a:r>
            <a:endParaRPr/>
          </a:p>
          <a:p>
            <a:pPr marL="266700" marR="0" lvl="0" indent="-266700" algn="l" rtl="0">
              <a:spcBef>
                <a:spcPts val="0"/>
              </a:spcBef>
              <a:spcAft>
                <a:spcPts val="0"/>
              </a:spcAft>
              <a:buClr>
                <a:schemeClr val="lt1"/>
              </a:buClr>
              <a:buSzPts val="1400"/>
              <a:buFont typeface="Arial"/>
              <a:buChar char="•"/>
            </a:pPr>
            <a:r>
              <a:rPr lang="en-GB" sz="1400">
                <a:solidFill>
                  <a:schemeClr val="lt1"/>
                </a:solidFill>
                <a:latin typeface="Century Gothic"/>
                <a:ea typeface="Century Gothic"/>
                <a:cs typeface="Century Gothic"/>
                <a:sym typeface="Century Gothic"/>
              </a:rPr>
              <a:t>Make a sign of support to display in the window.</a:t>
            </a:r>
            <a:endParaRPr/>
          </a:p>
          <a:p>
            <a:pPr marL="266700" marR="0" lvl="0" indent="-266700" algn="l" rtl="0">
              <a:spcBef>
                <a:spcPts val="0"/>
              </a:spcBef>
              <a:spcAft>
                <a:spcPts val="0"/>
              </a:spcAft>
              <a:buClr>
                <a:schemeClr val="lt1"/>
              </a:buClr>
              <a:buSzPts val="1400"/>
              <a:buFont typeface="Arial"/>
              <a:buChar char="•"/>
            </a:pPr>
            <a:r>
              <a:rPr lang="en-GB" sz="1400">
                <a:solidFill>
                  <a:schemeClr val="lt1"/>
                </a:solidFill>
                <a:latin typeface="Century Gothic"/>
                <a:ea typeface="Century Gothic"/>
                <a:cs typeface="Century Gothic"/>
                <a:sym typeface="Century Gothic"/>
              </a:rPr>
              <a:t>Feel the bark on the trees as I walk in the park.</a:t>
            </a:r>
            <a:endParaRPr/>
          </a:p>
          <a:p>
            <a:pPr marL="266700" marR="0" lvl="0" indent="-266700" algn="l" rtl="0">
              <a:spcBef>
                <a:spcPts val="0"/>
              </a:spcBef>
              <a:spcAft>
                <a:spcPts val="0"/>
              </a:spcAft>
              <a:buClr>
                <a:schemeClr val="lt1"/>
              </a:buClr>
              <a:buSzPts val="1400"/>
              <a:buFont typeface="Arial"/>
              <a:buChar char="•"/>
            </a:pPr>
            <a:r>
              <a:rPr lang="en-GB" sz="1400">
                <a:solidFill>
                  <a:schemeClr val="lt1"/>
                </a:solidFill>
                <a:latin typeface="Century Gothic"/>
                <a:ea typeface="Century Gothic"/>
                <a:cs typeface="Century Gothic"/>
                <a:sym typeface="Century Gothic"/>
              </a:rPr>
              <a:t>Walk to areas of my community I have not visited before.</a:t>
            </a:r>
            <a:endParaRPr/>
          </a:p>
          <a:p>
            <a:pPr marL="266700" marR="0" lvl="0" indent="-266700" algn="l" rtl="0">
              <a:spcBef>
                <a:spcPts val="0"/>
              </a:spcBef>
              <a:spcAft>
                <a:spcPts val="0"/>
              </a:spcAft>
              <a:buClr>
                <a:schemeClr val="lt1"/>
              </a:buClr>
              <a:buSzPts val="1400"/>
              <a:buFont typeface="Arial"/>
              <a:buChar char="•"/>
            </a:pPr>
            <a:r>
              <a:rPr lang="en-GB" sz="1400">
                <a:solidFill>
                  <a:schemeClr val="lt1"/>
                </a:solidFill>
                <a:latin typeface="Century Gothic"/>
                <a:ea typeface="Century Gothic"/>
                <a:cs typeface="Century Gothic"/>
                <a:sym typeface="Century Gothic"/>
              </a:rPr>
              <a:t>Pick up the litter in my street.</a:t>
            </a:r>
            <a:endParaRPr/>
          </a:p>
          <a:p>
            <a:pPr marL="266700" marR="0" lvl="0" indent="-266700" algn="l" rtl="0">
              <a:spcBef>
                <a:spcPts val="0"/>
              </a:spcBef>
              <a:spcAft>
                <a:spcPts val="0"/>
              </a:spcAft>
              <a:buClr>
                <a:schemeClr val="lt1"/>
              </a:buClr>
              <a:buSzPts val="1400"/>
              <a:buFont typeface="Arial"/>
              <a:buChar char="•"/>
            </a:pPr>
            <a:r>
              <a:rPr lang="en-GB" sz="1400">
                <a:solidFill>
                  <a:schemeClr val="lt1"/>
                </a:solidFill>
                <a:latin typeface="Century Gothic"/>
                <a:ea typeface="Century Gothic"/>
                <a:cs typeface="Century Gothic"/>
                <a:sym typeface="Century Gothic"/>
              </a:rPr>
              <a:t>Take part in fundraising for a charity.</a:t>
            </a:r>
            <a:endParaRPr/>
          </a:p>
        </p:txBody>
      </p:sp>
      <p:sp>
        <p:nvSpPr>
          <p:cNvPr id="444" name="Google Shape;444;p19"/>
          <p:cNvSpPr/>
          <p:nvPr/>
        </p:nvSpPr>
        <p:spPr>
          <a:xfrm>
            <a:off x="8051308" y="2228412"/>
            <a:ext cx="3302316" cy="436098"/>
          </a:xfrm>
          <a:prstGeom prst="roundRect">
            <a:avLst>
              <a:gd name="adj" fmla="val 16667"/>
            </a:avLst>
          </a:prstGeom>
          <a:solidFill>
            <a:srgbClr val="009845"/>
          </a:solidFill>
          <a:ln>
            <a:noFill/>
          </a:ln>
        </p:spPr>
        <p:txBody>
          <a:bodyPr spcFirstLastPara="1" wrap="square" lIns="182875" tIns="182875" rIns="91425" bIns="182875" anchor="ctr" anchorCtr="0">
            <a:noAutofit/>
          </a:bodyPr>
          <a:lstStyle/>
          <a:p>
            <a:pPr marL="0" marR="0" lvl="0" indent="0" algn="ctr" rtl="0">
              <a:spcBef>
                <a:spcPts val="0"/>
              </a:spcBef>
              <a:spcAft>
                <a:spcPts val="0"/>
              </a:spcAft>
              <a:buNone/>
            </a:pPr>
            <a:r>
              <a:rPr lang="en-GB" sz="1800" b="1">
                <a:solidFill>
                  <a:schemeClr val="lt1"/>
                </a:solidFill>
                <a:latin typeface="Century Gothic"/>
                <a:ea typeface="Century Gothic"/>
                <a:cs typeface="Century Gothic"/>
                <a:sym typeface="Century Gothic"/>
              </a:rPr>
              <a:t>In the community</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20"/>
          <p:cNvSpPr txBox="1"/>
          <p:nvPr/>
        </p:nvSpPr>
        <p:spPr>
          <a:xfrm>
            <a:off x="1041905" y="1037063"/>
            <a:ext cx="905997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rgbClr val="D0353B"/>
                </a:solidFill>
                <a:latin typeface="Century Gothic"/>
                <a:ea typeface="Century Gothic"/>
                <a:cs typeface="Century Gothic"/>
                <a:sym typeface="Century Gothic"/>
              </a:rPr>
              <a:t>MY HAPPINESS PLEDGE</a:t>
            </a:r>
            <a:endParaRPr/>
          </a:p>
        </p:txBody>
      </p:sp>
      <p:sp>
        <p:nvSpPr>
          <p:cNvPr id="451" name="Google Shape;451;p20"/>
          <p:cNvSpPr/>
          <p:nvPr/>
        </p:nvSpPr>
        <p:spPr>
          <a:xfrm>
            <a:off x="1041905" y="1701071"/>
            <a:ext cx="3502037" cy="36471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rgbClr val="103A5D"/>
                </a:solidFill>
                <a:latin typeface="Century Gothic"/>
                <a:ea typeface="Century Gothic"/>
                <a:cs typeface="Century Gothic"/>
                <a:sym typeface="Century Gothic"/>
              </a:rPr>
              <a:t>To make myself and others happy I will…</a:t>
            </a:r>
            <a:endParaRPr/>
          </a:p>
          <a:p>
            <a:pPr marL="0" marR="0" lvl="0" indent="0" algn="l" rtl="0">
              <a:spcBef>
                <a:spcPts val="1200"/>
              </a:spcBef>
              <a:spcAft>
                <a:spcPts val="0"/>
              </a:spcAft>
              <a:buNone/>
            </a:pPr>
            <a:endParaRPr sz="1800">
              <a:solidFill>
                <a:srgbClr val="103A5D"/>
              </a:solidFill>
              <a:latin typeface="Century Gothic"/>
              <a:ea typeface="Century Gothic"/>
              <a:cs typeface="Century Gothic"/>
              <a:sym typeface="Century Gothic"/>
            </a:endParaRPr>
          </a:p>
          <a:p>
            <a:pPr marL="0" marR="0" lvl="0" indent="0" algn="l" rtl="0">
              <a:lnSpc>
                <a:spcPct val="150000"/>
              </a:lnSpc>
              <a:spcBef>
                <a:spcPts val="1200"/>
              </a:spcBef>
              <a:spcAft>
                <a:spcPts val="0"/>
              </a:spcAft>
              <a:buNone/>
            </a:pPr>
            <a:r>
              <a:rPr lang="en-GB" sz="1800">
                <a:solidFill>
                  <a:srgbClr val="103A5D"/>
                </a:solidFill>
                <a:latin typeface="Century Gothic"/>
                <a:ea typeface="Century Gothic"/>
                <a:cs typeface="Century Gothic"/>
                <a:sym typeface="Century Gothic"/>
              </a:rPr>
              <a:t>What will you do </a:t>
            </a:r>
            <a:r>
              <a:rPr lang="en-GB" sz="1800" b="1">
                <a:solidFill>
                  <a:srgbClr val="103A5D"/>
                </a:solidFill>
                <a:latin typeface="Century Gothic"/>
                <a:ea typeface="Century Gothic"/>
                <a:cs typeface="Century Gothic"/>
                <a:sym typeface="Century Gothic"/>
              </a:rPr>
              <a:t>today</a:t>
            </a:r>
            <a:r>
              <a:rPr lang="en-GB" sz="1800">
                <a:solidFill>
                  <a:srgbClr val="103A5D"/>
                </a:solidFill>
                <a:latin typeface="Century Gothic"/>
                <a:ea typeface="Century Gothic"/>
                <a:cs typeface="Century Gothic"/>
                <a:sym typeface="Century Gothic"/>
              </a:rPr>
              <a:t>?</a:t>
            </a:r>
            <a:endParaRPr/>
          </a:p>
          <a:p>
            <a:pPr marL="0" marR="0" lvl="0" indent="0" algn="l" rtl="0">
              <a:lnSpc>
                <a:spcPct val="150000"/>
              </a:lnSpc>
              <a:spcBef>
                <a:spcPts val="1200"/>
              </a:spcBef>
              <a:spcAft>
                <a:spcPts val="0"/>
              </a:spcAft>
              <a:buNone/>
            </a:pPr>
            <a:r>
              <a:rPr lang="en-GB" sz="1800">
                <a:solidFill>
                  <a:srgbClr val="103A5D"/>
                </a:solidFill>
                <a:latin typeface="Century Gothic"/>
                <a:ea typeface="Century Gothic"/>
                <a:cs typeface="Century Gothic"/>
                <a:sym typeface="Century Gothic"/>
              </a:rPr>
              <a:t>What will you do this </a:t>
            </a:r>
            <a:r>
              <a:rPr lang="en-GB" sz="1800" b="1">
                <a:solidFill>
                  <a:srgbClr val="103A5D"/>
                </a:solidFill>
                <a:latin typeface="Century Gothic"/>
                <a:ea typeface="Century Gothic"/>
                <a:cs typeface="Century Gothic"/>
                <a:sym typeface="Century Gothic"/>
              </a:rPr>
              <a:t>week</a:t>
            </a:r>
            <a:r>
              <a:rPr lang="en-GB" sz="1800">
                <a:solidFill>
                  <a:srgbClr val="103A5D"/>
                </a:solidFill>
                <a:latin typeface="Century Gothic"/>
                <a:ea typeface="Century Gothic"/>
                <a:cs typeface="Century Gothic"/>
                <a:sym typeface="Century Gothic"/>
              </a:rPr>
              <a:t>?</a:t>
            </a:r>
            <a:endParaRPr/>
          </a:p>
          <a:p>
            <a:pPr marL="0" marR="0" lvl="0" indent="0" algn="l" rtl="0">
              <a:lnSpc>
                <a:spcPct val="150000"/>
              </a:lnSpc>
              <a:spcBef>
                <a:spcPts val="1200"/>
              </a:spcBef>
              <a:spcAft>
                <a:spcPts val="0"/>
              </a:spcAft>
              <a:buNone/>
            </a:pPr>
            <a:r>
              <a:rPr lang="en-GB" sz="1800">
                <a:solidFill>
                  <a:srgbClr val="103A5D"/>
                </a:solidFill>
                <a:latin typeface="Century Gothic"/>
                <a:ea typeface="Century Gothic"/>
                <a:cs typeface="Century Gothic"/>
                <a:sym typeface="Century Gothic"/>
              </a:rPr>
              <a:t>What will you do this </a:t>
            </a:r>
            <a:r>
              <a:rPr lang="en-GB" sz="1800" b="1">
                <a:solidFill>
                  <a:srgbClr val="103A5D"/>
                </a:solidFill>
                <a:latin typeface="Century Gothic"/>
                <a:ea typeface="Century Gothic"/>
                <a:cs typeface="Century Gothic"/>
                <a:sym typeface="Century Gothic"/>
              </a:rPr>
              <a:t>month</a:t>
            </a:r>
            <a:r>
              <a:rPr lang="en-GB" sz="1800">
                <a:solidFill>
                  <a:srgbClr val="103A5D"/>
                </a:solidFill>
                <a:latin typeface="Century Gothic"/>
                <a:ea typeface="Century Gothic"/>
                <a:cs typeface="Century Gothic"/>
                <a:sym typeface="Century Gothic"/>
              </a:rPr>
              <a:t>?</a:t>
            </a:r>
            <a:endParaRPr sz="1800" b="1">
              <a:solidFill>
                <a:srgbClr val="103A5D"/>
              </a:solidFill>
              <a:latin typeface="Century Gothic"/>
              <a:ea typeface="Century Gothic"/>
              <a:cs typeface="Century Gothic"/>
              <a:sym typeface="Century Gothic"/>
            </a:endParaRPr>
          </a:p>
          <a:p>
            <a:pPr marL="0" marR="0" lvl="0" indent="0" algn="l" rtl="0">
              <a:spcBef>
                <a:spcPts val="1200"/>
              </a:spcBef>
              <a:spcAft>
                <a:spcPts val="0"/>
              </a:spcAft>
              <a:buNone/>
            </a:pPr>
            <a:endParaRPr sz="1800" b="1">
              <a:solidFill>
                <a:srgbClr val="103A5D"/>
              </a:solidFill>
              <a:latin typeface="Century Gothic"/>
              <a:ea typeface="Century Gothic"/>
              <a:cs typeface="Century Gothic"/>
              <a:sym typeface="Century Gothic"/>
            </a:endParaRPr>
          </a:p>
          <a:p>
            <a:pPr marL="0" marR="0" lvl="0" indent="0" algn="l" rtl="0">
              <a:spcBef>
                <a:spcPts val="1200"/>
              </a:spcBef>
              <a:spcAft>
                <a:spcPts val="0"/>
              </a:spcAft>
              <a:buNone/>
            </a:pPr>
            <a:endParaRPr sz="1800" b="1">
              <a:solidFill>
                <a:srgbClr val="103A5D"/>
              </a:solidFill>
              <a:latin typeface="Century Gothic"/>
              <a:ea typeface="Century Gothic"/>
              <a:cs typeface="Century Gothic"/>
              <a:sym typeface="Century Gothic"/>
            </a:endParaRPr>
          </a:p>
        </p:txBody>
      </p:sp>
      <p:pic>
        <p:nvPicPr>
          <p:cNvPr id="452" name="Google Shape;452;p20" descr="A picture containing drawing&#10;&#10;Description automatically generated"/>
          <p:cNvPicPr preferRelativeResize="0"/>
          <p:nvPr/>
        </p:nvPicPr>
        <p:blipFill rotWithShape="1">
          <a:blip r:embed="rId3">
            <a:alphaModFix/>
          </a:blip>
          <a:srcRect/>
          <a:stretch/>
        </p:blipFill>
        <p:spPr>
          <a:xfrm rot="501650">
            <a:off x="6404856" y="1385525"/>
            <a:ext cx="5025813" cy="3186299"/>
          </a:xfrm>
          <a:prstGeom prst="rect">
            <a:avLst/>
          </a:prstGeom>
          <a:noFill/>
          <a:ln>
            <a:noFill/>
          </a:ln>
        </p:spPr>
      </p:pic>
      <p:sp>
        <p:nvSpPr>
          <p:cNvPr id="453" name="Google Shape;453;p20"/>
          <p:cNvSpPr txBox="1"/>
          <p:nvPr/>
        </p:nvSpPr>
        <p:spPr>
          <a:xfrm>
            <a:off x="1041905" y="4748058"/>
            <a:ext cx="5894895" cy="120032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1800">
                <a:solidFill>
                  <a:srgbClr val="103A5D"/>
                </a:solidFill>
                <a:latin typeface="Century Gothic"/>
                <a:ea typeface="Century Gothic"/>
                <a:cs typeface="Century Gothic"/>
                <a:sym typeface="Century Gothic"/>
              </a:rPr>
              <a:t>Write your pledge on the back of a postcard. </a:t>
            </a:r>
            <a:endParaRPr sz="1800">
              <a:solidFill>
                <a:srgbClr val="103A5D"/>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400"/>
              <a:buFont typeface="Arial"/>
              <a:buNone/>
            </a:pPr>
            <a:r>
              <a:rPr lang="en-GB" sz="1800">
                <a:solidFill>
                  <a:srgbClr val="103A5D"/>
                </a:solidFill>
                <a:latin typeface="Century Gothic"/>
                <a:ea typeface="Century Gothic"/>
                <a:cs typeface="Century Gothic"/>
                <a:sym typeface="Century Gothic"/>
              </a:rPr>
              <a:t>Draw your actions on the front.</a:t>
            </a:r>
            <a:endParaRPr sz="1800">
              <a:solidFill>
                <a:srgbClr val="103A5D"/>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400"/>
              <a:buFont typeface="Arial"/>
              <a:buNone/>
            </a:pPr>
            <a:r>
              <a:rPr lang="en-GB" sz="1800">
                <a:solidFill>
                  <a:srgbClr val="103A5D"/>
                </a:solidFill>
                <a:latin typeface="Century Gothic"/>
                <a:ea typeface="Century Gothic"/>
                <a:cs typeface="Century Gothic"/>
                <a:sym typeface="Century Gothic"/>
              </a:rPr>
              <a:t>Put it on the fridge as a reminder.</a:t>
            </a:r>
            <a:endParaRPr sz="1800">
              <a:solidFill>
                <a:srgbClr val="103A5D"/>
              </a:solidFill>
              <a:latin typeface="Century Gothic"/>
              <a:ea typeface="Century Gothic"/>
              <a:cs typeface="Century Gothic"/>
              <a:sym typeface="Century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458"/>
        <p:cNvGrpSpPr/>
        <p:nvPr/>
      </p:nvGrpSpPr>
      <p:grpSpPr>
        <a:xfrm>
          <a:off x="0" y="0"/>
          <a:ext cx="0" cy="0"/>
          <a:chOff x="0" y="0"/>
          <a:chExt cx="0" cy="0"/>
        </a:xfrm>
      </p:grpSpPr>
      <p:grpSp>
        <p:nvGrpSpPr>
          <p:cNvPr id="459" name="Google Shape;459;p21"/>
          <p:cNvGrpSpPr/>
          <p:nvPr/>
        </p:nvGrpSpPr>
        <p:grpSpPr>
          <a:xfrm>
            <a:off x="559558" y="1641147"/>
            <a:ext cx="5104264" cy="3121926"/>
            <a:chOff x="559558" y="1641147"/>
            <a:chExt cx="5104264" cy="3121926"/>
          </a:xfrm>
        </p:grpSpPr>
        <p:sp>
          <p:nvSpPr>
            <p:cNvPr id="460" name="Google Shape;460;p21"/>
            <p:cNvSpPr/>
            <p:nvPr/>
          </p:nvSpPr>
          <p:spPr>
            <a:xfrm rot="5400000">
              <a:off x="1550727" y="649978"/>
              <a:ext cx="3121926" cy="5104264"/>
            </a:xfrm>
            <a:prstGeom prst="rect">
              <a:avLst/>
            </a:prstGeom>
            <a:noFill/>
            <a:ln w="12700" cap="flat" cmpd="sng">
              <a:solidFill>
                <a:srgbClr val="103A5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1" name="Google Shape;461;p21"/>
            <p:cNvSpPr/>
            <p:nvPr/>
          </p:nvSpPr>
          <p:spPr>
            <a:xfrm rot="5400000">
              <a:off x="4639671" y="1914101"/>
              <a:ext cx="854125" cy="766550"/>
            </a:xfrm>
            <a:prstGeom prst="rect">
              <a:avLst/>
            </a:prstGeom>
            <a:noFill/>
            <a:ln w="12700" cap="flat" cmpd="sng">
              <a:solidFill>
                <a:srgbClr val="103A5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462" name="Google Shape;462;p21"/>
            <p:cNvCxnSpPr/>
            <p:nvPr/>
          </p:nvCxnSpPr>
          <p:spPr>
            <a:xfrm rot="10800000">
              <a:off x="3384645" y="3248168"/>
              <a:ext cx="2049440" cy="0"/>
            </a:xfrm>
            <a:prstGeom prst="straightConnector1">
              <a:avLst/>
            </a:prstGeom>
            <a:noFill/>
            <a:ln w="9525" cap="flat" cmpd="sng">
              <a:solidFill>
                <a:srgbClr val="103A5D"/>
              </a:solidFill>
              <a:prstDash val="solid"/>
              <a:miter lim="800000"/>
              <a:headEnd type="none" w="sm" len="sm"/>
              <a:tailEnd type="none" w="sm" len="sm"/>
            </a:ln>
          </p:spPr>
        </p:cxnSp>
        <p:cxnSp>
          <p:nvCxnSpPr>
            <p:cNvPr id="463" name="Google Shape;463;p21"/>
            <p:cNvCxnSpPr/>
            <p:nvPr/>
          </p:nvCxnSpPr>
          <p:spPr>
            <a:xfrm flipH="1">
              <a:off x="3132164" y="1852118"/>
              <a:ext cx="4551" cy="2699983"/>
            </a:xfrm>
            <a:prstGeom prst="straightConnector1">
              <a:avLst/>
            </a:prstGeom>
            <a:noFill/>
            <a:ln w="9525" cap="flat" cmpd="sng">
              <a:solidFill>
                <a:srgbClr val="103A5D"/>
              </a:solidFill>
              <a:prstDash val="solid"/>
              <a:miter lim="800000"/>
              <a:headEnd type="none" w="sm" len="sm"/>
              <a:tailEnd type="none" w="sm" len="sm"/>
            </a:ln>
          </p:spPr>
        </p:cxnSp>
        <p:cxnSp>
          <p:nvCxnSpPr>
            <p:cNvPr id="464" name="Google Shape;464;p21"/>
            <p:cNvCxnSpPr/>
            <p:nvPr/>
          </p:nvCxnSpPr>
          <p:spPr>
            <a:xfrm rot="10800000">
              <a:off x="3384645" y="3614761"/>
              <a:ext cx="2049440" cy="0"/>
            </a:xfrm>
            <a:prstGeom prst="straightConnector1">
              <a:avLst/>
            </a:prstGeom>
            <a:noFill/>
            <a:ln w="9525" cap="flat" cmpd="sng">
              <a:solidFill>
                <a:srgbClr val="103A5D"/>
              </a:solidFill>
              <a:prstDash val="solid"/>
              <a:miter lim="800000"/>
              <a:headEnd type="none" w="sm" len="sm"/>
              <a:tailEnd type="none" w="sm" len="sm"/>
            </a:ln>
          </p:spPr>
        </p:cxnSp>
        <p:cxnSp>
          <p:nvCxnSpPr>
            <p:cNvPr id="465" name="Google Shape;465;p21"/>
            <p:cNvCxnSpPr/>
            <p:nvPr/>
          </p:nvCxnSpPr>
          <p:spPr>
            <a:xfrm rot="10800000">
              <a:off x="3384645" y="3981354"/>
              <a:ext cx="2049440" cy="0"/>
            </a:xfrm>
            <a:prstGeom prst="straightConnector1">
              <a:avLst/>
            </a:prstGeom>
            <a:noFill/>
            <a:ln w="9525" cap="flat" cmpd="sng">
              <a:solidFill>
                <a:srgbClr val="103A5D"/>
              </a:solidFill>
              <a:prstDash val="solid"/>
              <a:miter lim="800000"/>
              <a:headEnd type="none" w="sm" len="sm"/>
              <a:tailEnd type="none" w="sm" len="sm"/>
            </a:ln>
          </p:spPr>
        </p:cxnSp>
        <p:cxnSp>
          <p:nvCxnSpPr>
            <p:cNvPr id="466" name="Google Shape;466;p21"/>
            <p:cNvCxnSpPr/>
            <p:nvPr/>
          </p:nvCxnSpPr>
          <p:spPr>
            <a:xfrm rot="10800000">
              <a:off x="3384645" y="4347948"/>
              <a:ext cx="2049440" cy="0"/>
            </a:xfrm>
            <a:prstGeom prst="straightConnector1">
              <a:avLst/>
            </a:prstGeom>
            <a:noFill/>
            <a:ln w="9525" cap="flat" cmpd="sng">
              <a:solidFill>
                <a:srgbClr val="103A5D"/>
              </a:solidFill>
              <a:prstDash val="solid"/>
              <a:miter lim="800000"/>
              <a:headEnd type="none" w="sm" len="sm"/>
              <a:tailEnd type="none" w="sm" len="sm"/>
            </a:ln>
          </p:spPr>
        </p:cxnSp>
      </p:grpSp>
      <p:pic>
        <p:nvPicPr>
          <p:cNvPr id="467" name="Google Shape;467;p21"/>
          <p:cNvPicPr preferRelativeResize="0"/>
          <p:nvPr/>
        </p:nvPicPr>
        <p:blipFill rotWithShape="1">
          <a:blip r:embed="rId3">
            <a:alphaModFix/>
          </a:blip>
          <a:srcRect/>
          <a:stretch/>
        </p:blipFill>
        <p:spPr>
          <a:xfrm>
            <a:off x="3384645" y="1942011"/>
            <a:ext cx="1106103" cy="469886"/>
          </a:xfrm>
          <a:prstGeom prst="rect">
            <a:avLst/>
          </a:prstGeom>
          <a:noFill/>
          <a:ln>
            <a:noFill/>
          </a:ln>
        </p:spPr>
      </p:pic>
      <p:grpSp>
        <p:nvGrpSpPr>
          <p:cNvPr id="468" name="Google Shape;468;p21"/>
          <p:cNvGrpSpPr/>
          <p:nvPr/>
        </p:nvGrpSpPr>
        <p:grpSpPr>
          <a:xfrm>
            <a:off x="6528178" y="1641147"/>
            <a:ext cx="5104264" cy="3121926"/>
            <a:chOff x="559558" y="1641147"/>
            <a:chExt cx="5104264" cy="3121926"/>
          </a:xfrm>
        </p:grpSpPr>
        <p:sp>
          <p:nvSpPr>
            <p:cNvPr id="469" name="Google Shape;469;p21"/>
            <p:cNvSpPr/>
            <p:nvPr/>
          </p:nvSpPr>
          <p:spPr>
            <a:xfrm rot="5400000">
              <a:off x="1550727" y="649978"/>
              <a:ext cx="3121926" cy="5104264"/>
            </a:xfrm>
            <a:prstGeom prst="rect">
              <a:avLst/>
            </a:prstGeom>
            <a:noFill/>
            <a:ln w="12700" cap="flat" cmpd="sng">
              <a:solidFill>
                <a:srgbClr val="103A5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0" name="Google Shape;470;p21"/>
            <p:cNvSpPr/>
            <p:nvPr/>
          </p:nvSpPr>
          <p:spPr>
            <a:xfrm rot="5400000">
              <a:off x="4639671" y="1914101"/>
              <a:ext cx="854125" cy="766550"/>
            </a:xfrm>
            <a:prstGeom prst="rect">
              <a:avLst/>
            </a:prstGeom>
            <a:noFill/>
            <a:ln w="12700" cap="flat" cmpd="sng">
              <a:solidFill>
                <a:srgbClr val="103A5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471" name="Google Shape;471;p21"/>
            <p:cNvCxnSpPr/>
            <p:nvPr/>
          </p:nvCxnSpPr>
          <p:spPr>
            <a:xfrm rot="10800000">
              <a:off x="3384645" y="3248168"/>
              <a:ext cx="2049440" cy="0"/>
            </a:xfrm>
            <a:prstGeom prst="straightConnector1">
              <a:avLst/>
            </a:prstGeom>
            <a:noFill/>
            <a:ln w="9525" cap="flat" cmpd="sng">
              <a:solidFill>
                <a:srgbClr val="103A5D"/>
              </a:solidFill>
              <a:prstDash val="solid"/>
              <a:miter lim="800000"/>
              <a:headEnd type="none" w="sm" len="sm"/>
              <a:tailEnd type="none" w="sm" len="sm"/>
            </a:ln>
          </p:spPr>
        </p:cxnSp>
        <p:cxnSp>
          <p:nvCxnSpPr>
            <p:cNvPr id="472" name="Google Shape;472;p21"/>
            <p:cNvCxnSpPr/>
            <p:nvPr/>
          </p:nvCxnSpPr>
          <p:spPr>
            <a:xfrm flipH="1">
              <a:off x="3132164" y="1852118"/>
              <a:ext cx="4551" cy="2699983"/>
            </a:xfrm>
            <a:prstGeom prst="straightConnector1">
              <a:avLst/>
            </a:prstGeom>
            <a:noFill/>
            <a:ln w="9525" cap="flat" cmpd="sng">
              <a:solidFill>
                <a:srgbClr val="103A5D"/>
              </a:solidFill>
              <a:prstDash val="solid"/>
              <a:miter lim="800000"/>
              <a:headEnd type="none" w="sm" len="sm"/>
              <a:tailEnd type="none" w="sm" len="sm"/>
            </a:ln>
          </p:spPr>
        </p:cxnSp>
        <p:cxnSp>
          <p:nvCxnSpPr>
            <p:cNvPr id="473" name="Google Shape;473;p21"/>
            <p:cNvCxnSpPr/>
            <p:nvPr/>
          </p:nvCxnSpPr>
          <p:spPr>
            <a:xfrm rot="10800000">
              <a:off x="3384645" y="3614761"/>
              <a:ext cx="2049440" cy="0"/>
            </a:xfrm>
            <a:prstGeom prst="straightConnector1">
              <a:avLst/>
            </a:prstGeom>
            <a:noFill/>
            <a:ln w="9525" cap="flat" cmpd="sng">
              <a:solidFill>
                <a:srgbClr val="103A5D"/>
              </a:solidFill>
              <a:prstDash val="solid"/>
              <a:miter lim="800000"/>
              <a:headEnd type="none" w="sm" len="sm"/>
              <a:tailEnd type="none" w="sm" len="sm"/>
            </a:ln>
          </p:spPr>
        </p:cxnSp>
        <p:cxnSp>
          <p:nvCxnSpPr>
            <p:cNvPr id="474" name="Google Shape;474;p21"/>
            <p:cNvCxnSpPr/>
            <p:nvPr/>
          </p:nvCxnSpPr>
          <p:spPr>
            <a:xfrm rot="10800000">
              <a:off x="3384645" y="3981354"/>
              <a:ext cx="2049440" cy="0"/>
            </a:xfrm>
            <a:prstGeom prst="straightConnector1">
              <a:avLst/>
            </a:prstGeom>
            <a:noFill/>
            <a:ln w="9525" cap="flat" cmpd="sng">
              <a:solidFill>
                <a:srgbClr val="103A5D"/>
              </a:solidFill>
              <a:prstDash val="solid"/>
              <a:miter lim="800000"/>
              <a:headEnd type="none" w="sm" len="sm"/>
              <a:tailEnd type="none" w="sm" len="sm"/>
            </a:ln>
          </p:spPr>
        </p:cxnSp>
        <p:cxnSp>
          <p:nvCxnSpPr>
            <p:cNvPr id="475" name="Google Shape;475;p21"/>
            <p:cNvCxnSpPr/>
            <p:nvPr/>
          </p:nvCxnSpPr>
          <p:spPr>
            <a:xfrm rot="10800000">
              <a:off x="3384645" y="4347948"/>
              <a:ext cx="2049440" cy="0"/>
            </a:xfrm>
            <a:prstGeom prst="straightConnector1">
              <a:avLst/>
            </a:prstGeom>
            <a:noFill/>
            <a:ln w="9525" cap="flat" cmpd="sng">
              <a:solidFill>
                <a:srgbClr val="103A5D"/>
              </a:solidFill>
              <a:prstDash val="solid"/>
              <a:miter lim="800000"/>
              <a:headEnd type="none" w="sm" len="sm"/>
              <a:tailEnd type="none" w="sm" len="sm"/>
            </a:ln>
          </p:spPr>
        </p:cxnSp>
      </p:grpSp>
      <p:pic>
        <p:nvPicPr>
          <p:cNvPr id="476" name="Google Shape;476;p21"/>
          <p:cNvPicPr preferRelativeResize="0"/>
          <p:nvPr/>
        </p:nvPicPr>
        <p:blipFill rotWithShape="1">
          <a:blip r:embed="rId3">
            <a:alphaModFix/>
          </a:blip>
          <a:srcRect/>
          <a:stretch/>
        </p:blipFill>
        <p:spPr>
          <a:xfrm>
            <a:off x="9353265" y="1942011"/>
            <a:ext cx="1106103" cy="46988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pic>
        <p:nvPicPr>
          <p:cNvPr id="495" name="Google Shape;495;p23" descr="A picture containing kit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96" name="Google Shape;496;p23"/>
          <p:cNvSpPr/>
          <p:nvPr/>
        </p:nvSpPr>
        <p:spPr>
          <a:xfrm>
            <a:off x="3617259" y="5472953"/>
            <a:ext cx="5190565" cy="1385047"/>
          </a:xfrm>
          <a:prstGeom prst="rect">
            <a:avLst/>
          </a:prstGeom>
          <a:solidFill>
            <a:srgbClr val="0F39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97" name="Google Shape;497;p23" descr="A close up of a sign&#10;&#10;Description automatically generated"/>
          <p:cNvPicPr preferRelativeResize="0"/>
          <p:nvPr/>
        </p:nvPicPr>
        <p:blipFill rotWithShape="1">
          <a:blip r:embed="rId4">
            <a:alphaModFix/>
          </a:blip>
          <a:srcRect/>
          <a:stretch/>
        </p:blipFill>
        <p:spPr>
          <a:xfrm>
            <a:off x="3802483" y="5756856"/>
            <a:ext cx="4587034" cy="901676"/>
          </a:xfrm>
          <a:prstGeom prst="rect">
            <a:avLst/>
          </a:prstGeom>
          <a:noFill/>
          <a:ln>
            <a:noFill/>
          </a:ln>
        </p:spPr>
      </p:pic>
      <p:pic>
        <p:nvPicPr>
          <p:cNvPr id="498" name="Google Shape;498;p23"/>
          <p:cNvPicPr preferRelativeResize="0"/>
          <p:nvPr/>
        </p:nvPicPr>
        <p:blipFill rotWithShape="1">
          <a:blip r:embed="rId5">
            <a:alphaModFix/>
          </a:blip>
          <a:srcRect/>
          <a:stretch/>
        </p:blipFill>
        <p:spPr>
          <a:xfrm>
            <a:off x="3254142" y="858954"/>
            <a:ext cx="5683715" cy="1288872"/>
          </a:xfrm>
          <a:prstGeom prst="rect">
            <a:avLst/>
          </a:prstGeom>
          <a:noFill/>
          <a:ln>
            <a:noFill/>
          </a:ln>
        </p:spPr>
      </p:pic>
      <p:sp>
        <p:nvSpPr>
          <p:cNvPr id="499" name="Google Shape;499;p23"/>
          <p:cNvSpPr/>
          <p:nvPr/>
        </p:nvSpPr>
        <p:spPr>
          <a:xfrm>
            <a:off x="1866507" y="2475571"/>
            <a:ext cx="4123192" cy="1585496"/>
          </a:xfrm>
          <a:prstGeom prst="roundRect">
            <a:avLst>
              <a:gd name="adj" fmla="val 6893"/>
            </a:avLst>
          </a:prstGeom>
          <a:noFill/>
          <a:ln w="22225" cap="rnd" cmpd="sng">
            <a:solidFill>
              <a:schemeClr val="lt1"/>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500" name="Google Shape;500;p23"/>
          <p:cNvSpPr/>
          <p:nvPr/>
        </p:nvSpPr>
        <p:spPr>
          <a:xfrm>
            <a:off x="6226923" y="2475571"/>
            <a:ext cx="4123192" cy="1585496"/>
          </a:xfrm>
          <a:prstGeom prst="roundRect">
            <a:avLst>
              <a:gd name="adj" fmla="val 6893"/>
            </a:avLst>
          </a:prstGeom>
          <a:noFill/>
          <a:ln w="22225" cap="rnd" cmpd="sng">
            <a:solidFill>
              <a:schemeClr val="lt1"/>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501" name="Google Shape;501;p23"/>
          <p:cNvSpPr/>
          <p:nvPr/>
        </p:nvSpPr>
        <p:spPr>
          <a:xfrm>
            <a:off x="4295078" y="4153231"/>
            <a:ext cx="3601844" cy="1040938"/>
          </a:xfrm>
          <a:prstGeom prst="roundRect">
            <a:avLst>
              <a:gd name="adj" fmla="val 6893"/>
            </a:avLst>
          </a:prstGeom>
          <a:noFill/>
          <a:ln w="22225" cap="rnd" cmpd="sng">
            <a:solidFill>
              <a:schemeClr val="lt1"/>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502" name="Google Shape;502;p23"/>
          <p:cNvSpPr/>
          <p:nvPr/>
        </p:nvSpPr>
        <p:spPr>
          <a:xfrm>
            <a:off x="2378698" y="2612020"/>
            <a:ext cx="3098276"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F1F1F1"/>
                </a:solidFill>
                <a:latin typeface="Century Gothic"/>
                <a:ea typeface="Century Gothic"/>
                <a:cs typeface="Century Gothic"/>
                <a:sym typeface="Century Gothic"/>
              </a:rPr>
              <a:t>See how the nation is getting active: </a:t>
            </a:r>
            <a:br>
              <a:rPr lang="en-GB" sz="1800">
                <a:solidFill>
                  <a:srgbClr val="F1F1F1"/>
                </a:solidFill>
                <a:latin typeface="Century Gothic"/>
                <a:ea typeface="Century Gothic"/>
                <a:cs typeface="Century Gothic"/>
                <a:sym typeface="Century Gothic"/>
              </a:rPr>
            </a:br>
            <a:r>
              <a:rPr lang="en-GB" sz="1800" b="1" u="sng">
                <a:solidFill>
                  <a:srgbClr val="FFA400"/>
                </a:solidFill>
                <a:latin typeface="Century Gothic"/>
                <a:ea typeface="Century Gothic"/>
                <a:cs typeface="Century Gothic"/>
                <a:sym typeface="Century Gothic"/>
                <a:hlinkClick r:id="rId6"/>
              </a:rPr>
              <a:t>getset.co.uk/show-tell</a:t>
            </a:r>
            <a:endParaRPr sz="1800" b="1">
              <a:solidFill>
                <a:srgbClr val="FFA400"/>
              </a:solidFill>
              <a:latin typeface="Century Gothic"/>
              <a:ea typeface="Century Gothic"/>
              <a:cs typeface="Century Gothic"/>
              <a:sym typeface="Century Gothic"/>
            </a:endParaRPr>
          </a:p>
        </p:txBody>
      </p:sp>
      <p:sp>
        <p:nvSpPr>
          <p:cNvPr id="503" name="Google Shape;503;p23"/>
          <p:cNvSpPr/>
          <p:nvPr/>
        </p:nvSpPr>
        <p:spPr>
          <a:xfrm>
            <a:off x="6366235" y="2583739"/>
            <a:ext cx="3786433" cy="14773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F1F1F1"/>
                </a:solidFill>
                <a:latin typeface="Century Gothic"/>
                <a:ea typeface="Century Gothic"/>
                <a:cs typeface="Century Gothic"/>
                <a:sym typeface="Century Gothic"/>
              </a:rPr>
              <a:t>Share your activities at:</a:t>
            </a:r>
            <a:endParaRPr/>
          </a:p>
          <a:p>
            <a:pPr marL="0" marR="0" lvl="0" indent="0" algn="ctr" rtl="0">
              <a:spcBef>
                <a:spcPts val="0"/>
              </a:spcBef>
              <a:spcAft>
                <a:spcPts val="0"/>
              </a:spcAft>
              <a:buNone/>
            </a:pPr>
            <a:r>
              <a:rPr lang="en-GB" sz="1800" b="1">
                <a:solidFill>
                  <a:srgbClr val="FFA400"/>
                </a:solidFill>
                <a:latin typeface="Century Gothic"/>
                <a:ea typeface="Century Gothic"/>
                <a:cs typeface="Century Gothic"/>
                <a:sym typeface="Century Gothic"/>
              </a:rPr>
              <a:t>getset@getset.co.uk</a:t>
            </a:r>
            <a:r>
              <a:rPr lang="en-GB" sz="1800">
                <a:solidFill>
                  <a:srgbClr val="F1F1F1"/>
                </a:solidFill>
                <a:latin typeface="Century Gothic"/>
                <a:ea typeface="Century Gothic"/>
                <a:cs typeface="Century Gothic"/>
                <a:sym typeface="Century Gothic"/>
              </a:rPr>
              <a:t> </a:t>
            </a:r>
            <a:br>
              <a:rPr lang="en-GB" sz="1800">
                <a:solidFill>
                  <a:srgbClr val="F1F1F1"/>
                </a:solidFill>
                <a:latin typeface="Century Gothic"/>
                <a:ea typeface="Century Gothic"/>
                <a:cs typeface="Century Gothic"/>
                <a:sym typeface="Century Gothic"/>
              </a:rPr>
            </a:br>
            <a:r>
              <a:rPr lang="en-GB" sz="1800" b="1">
                <a:solidFill>
                  <a:srgbClr val="FFA400"/>
                </a:solidFill>
                <a:latin typeface="Century Gothic"/>
                <a:ea typeface="Century Gothic"/>
                <a:cs typeface="Century Gothic"/>
                <a:sym typeface="Century Gothic"/>
              </a:rPr>
              <a:t>#TTTYourWay</a:t>
            </a:r>
            <a:br>
              <a:rPr lang="en-GB" sz="1800">
                <a:solidFill>
                  <a:srgbClr val="FFA400"/>
                </a:solidFill>
                <a:latin typeface="Century Gothic"/>
                <a:ea typeface="Century Gothic"/>
                <a:cs typeface="Century Gothic"/>
                <a:sym typeface="Century Gothic"/>
              </a:rPr>
            </a:br>
            <a:r>
              <a:rPr lang="en-GB" sz="1800" b="1">
                <a:solidFill>
                  <a:srgbClr val="FFA400"/>
                </a:solidFill>
                <a:latin typeface="Century Gothic"/>
                <a:ea typeface="Century Gothic"/>
                <a:cs typeface="Century Gothic"/>
                <a:sym typeface="Century Gothic"/>
              </a:rPr>
              <a:t>@GetSetCommunity </a:t>
            </a:r>
            <a:r>
              <a:rPr lang="en-GB" sz="1800">
                <a:solidFill>
                  <a:srgbClr val="F1F1F1"/>
                </a:solidFill>
                <a:latin typeface="Century Gothic"/>
                <a:ea typeface="Century Gothic"/>
                <a:cs typeface="Century Gothic"/>
                <a:sym typeface="Century Gothic"/>
              </a:rPr>
              <a:t>(Twitter) or</a:t>
            </a:r>
            <a:br>
              <a:rPr lang="en-GB" sz="1800">
                <a:solidFill>
                  <a:srgbClr val="F1F1F1"/>
                </a:solidFill>
                <a:latin typeface="Century Gothic"/>
                <a:ea typeface="Century Gothic"/>
                <a:cs typeface="Century Gothic"/>
                <a:sym typeface="Century Gothic"/>
              </a:rPr>
            </a:br>
            <a:r>
              <a:rPr lang="en-GB" sz="1800">
                <a:solidFill>
                  <a:srgbClr val="FFA400"/>
                </a:solidFill>
                <a:latin typeface="Century Gothic"/>
                <a:ea typeface="Century Gothic"/>
                <a:cs typeface="Century Gothic"/>
                <a:sym typeface="Century Gothic"/>
              </a:rPr>
              <a:t> </a:t>
            </a:r>
            <a:r>
              <a:rPr lang="en-GB" sz="1800" b="1">
                <a:solidFill>
                  <a:srgbClr val="FFA400"/>
                </a:solidFill>
                <a:latin typeface="Century Gothic"/>
                <a:ea typeface="Century Gothic"/>
                <a:cs typeface="Century Gothic"/>
                <a:sym typeface="Century Gothic"/>
              </a:rPr>
              <a:t>@GetSetClub </a:t>
            </a:r>
            <a:r>
              <a:rPr lang="en-GB" sz="1800">
                <a:solidFill>
                  <a:srgbClr val="F1F1F1"/>
                </a:solidFill>
                <a:latin typeface="Century Gothic"/>
                <a:ea typeface="Century Gothic"/>
                <a:cs typeface="Century Gothic"/>
                <a:sym typeface="Century Gothic"/>
              </a:rPr>
              <a:t>(Instagram)</a:t>
            </a:r>
            <a:endParaRPr/>
          </a:p>
        </p:txBody>
      </p:sp>
      <p:sp>
        <p:nvSpPr>
          <p:cNvPr id="504" name="Google Shape;504;p23"/>
          <p:cNvSpPr/>
          <p:nvPr/>
        </p:nvSpPr>
        <p:spPr>
          <a:xfrm>
            <a:off x="3048000" y="4359600"/>
            <a:ext cx="60960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F1F1F1"/>
                </a:solidFill>
                <a:latin typeface="Century Gothic"/>
                <a:ea typeface="Century Gothic"/>
                <a:cs typeface="Century Gothic"/>
                <a:sym typeface="Century Gothic"/>
              </a:rPr>
              <a:t>Contact us: </a:t>
            </a:r>
            <a:br>
              <a:rPr lang="en-GB" sz="1800">
                <a:solidFill>
                  <a:srgbClr val="F1F1F1"/>
                </a:solidFill>
                <a:latin typeface="Century Gothic"/>
                <a:ea typeface="Century Gothic"/>
                <a:cs typeface="Century Gothic"/>
                <a:sym typeface="Century Gothic"/>
              </a:rPr>
            </a:br>
            <a:r>
              <a:rPr lang="en-GB" sz="1800" b="1">
                <a:solidFill>
                  <a:srgbClr val="FFA400"/>
                </a:solidFill>
                <a:latin typeface="Century Gothic"/>
                <a:ea typeface="Century Gothic"/>
                <a:cs typeface="Century Gothic"/>
                <a:sym typeface="Century Gothic"/>
              </a:rPr>
              <a:t>getset@getset.co.uk</a:t>
            </a:r>
            <a:endParaRPr sz="1800" b="1">
              <a:solidFill>
                <a:srgbClr val="FFA400"/>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
          <p:cNvSpPr txBox="1"/>
          <p:nvPr/>
        </p:nvSpPr>
        <p:spPr>
          <a:xfrm>
            <a:off x="324091" y="6185745"/>
            <a:ext cx="325920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i="0" u="none" strike="noStrike" cap="none">
                <a:solidFill>
                  <a:schemeClr val="lt1"/>
                </a:solidFill>
                <a:latin typeface="Questrial"/>
                <a:ea typeface="Questrial"/>
                <a:cs typeface="Questrial"/>
                <a:sym typeface="Questrial"/>
              </a:rPr>
              <a:t>getset.co.uk/travel-tokyo</a:t>
            </a:r>
            <a:endParaRPr sz="1400" b="1">
              <a:solidFill>
                <a:schemeClr val="lt1"/>
              </a:solidFill>
              <a:latin typeface="Questrial"/>
              <a:ea typeface="Questrial"/>
              <a:cs typeface="Questrial"/>
              <a:sym typeface="Questrial"/>
            </a:endParaRPr>
          </a:p>
        </p:txBody>
      </p:sp>
      <p:sp>
        <p:nvSpPr>
          <p:cNvPr id="85" name="Google Shape;85;p1"/>
          <p:cNvSpPr txBox="1"/>
          <p:nvPr/>
        </p:nvSpPr>
        <p:spPr>
          <a:xfrm>
            <a:off x="10267166" y="6185745"/>
            <a:ext cx="184767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a:solidFill>
                  <a:schemeClr val="lt1"/>
                </a:solidFill>
                <a:latin typeface="Questrial"/>
                <a:ea typeface="Questrial"/>
                <a:cs typeface="Questrial"/>
                <a:sym typeface="Questrial"/>
              </a:rPr>
              <a:t>#TravelToTokyo</a:t>
            </a:r>
            <a:endParaRPr sz="1400" b="1">
              <a:solidFill>
                <a:schemeClr val="lt1"/>
              </a:solidFill>
              <a:latin typeface="Questrial"/>
              <a:ea typeface="Questrial"/>
              <a:cs typeface="Questrial"/>
              <a:sym typeface="Questrial"/>
            </a:endParaRPr>
          </a:p>
        </p:txBody>
      </p:sp>
      <p:sp>
        <p:nvSpPr>
          <p:cNvPr id="86" name="Google Shape;86;p1"/>
          <p:cNvSpPr/>
          <p:nvPr/>
        </p:nvSpPr>
        <p:spPr>
          <a:xfrm>
            <a:off x="3631842" y="5756855"/>
            <a:ext cx="4757675" cy="978795"/>
          </a:xfrm>
          <a:prstGeom prst="rect">
            <a:avLst/>
          </a:prstGeom>
          <a:solidFill>
            <a:srgbClr val="0F39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7" name="Google Shape;87;p1" descr="A close up of a sign&#10;&#10;Description automatically generated"/>
          <p:cNvPicPr preferRelativeResize="0"/>
          <p:nvPr/>
        </p:nvPicPr>
        <p:blipFill rotWithShape="1">
          <a:blip r:embed="rId4">
            <a:alphaModFix/>
          </a:blip>
          <a:srcRect/>
          <a:stretch/>
        </p:blipFill>
        <p:spPr>
          <a:xfrm>
            <a:off x="3802483" y="5756856"/>
            <a:ext cx="4587034" cy="901676"/>
          </a:xfrm>
          <a:prstGeom prst="rect">
            <a:avLst/>
          </a:prstGeom>
          <a:noFill/>
          <a:ln>
            <a:noFill/>
          </a:ln>
        </p:spPr>
      </p:pic>
      <p:sp>
        <p:nvSpPr>
          <p:cNvPr id="88" name="Google Shape;88;p1"/>
          <p:cNvSpPr txBox="1"/>
          <p:nvPr/>
        </p:nvSpPr>
        <p:spPr>
          <a:xfrm rot="-544419">
            <a:off x="4800747" y="4830249"/>
            <a:ext cx="3183038" cy="101181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500" b="1">
                <a:solidFill>
                  <a:srgbClr val="FFA900"/>
                </a:solidFill>
                <a:latin typeface="Questrial"/>
                <a:ea typeface="Questrial"/>
                <a:cs typeface="Questrial"/>
                <a:sym typeface="Questrial"/>
              </a:rPr>
              <a:t>TRYING NEW THINGS</a:t>
            </a:r>
            <a:endParaRPr/>
          </a:p>
          <a:p>
            <a:pPr marL="0" marR="0" lvl="0" indent="0" algn="ctr" rtl="0">
              <a:lnSpc>
                <a:spcPct val="150000"/>
              </a:lnSpc>
              <a:spcBef>
                <a:spcPts val="0"/>
              </a:spcBef>
              <a:spcAft>
                <a:spcPts val="0"/>
              </a:spcAft>
              <a:buNone/>
            </a:pPr>
            <a:r>
              <a:rPr lang="en-GB" sz="1200">
                <a:solidFill>
                  <a:srgbClr val="F2F2F2"/>
                </a:solidFill>
                <a:latin typeface="Arial"/>
                <a:ea typeface="Arial"/>
                <a:cs typeface="Arial"/>
                <a:sym typeface="Arial"/>
              </a:rPr>
              <a:t>やってみよう | YATTE MIYŌ</a:t>
            </a:r>
            <a:endParaRPr/>
          </a:p>
          <a:p>
            <a:pPr marL="0" marR="0" lvl="0" indent="0" algn="ctr" rtl="0">
              <a:lnSpc>
                <a:spcPct val="150000"/>
              </a:lnSpc>
              <a:spcBef>
                <a:spcPts val="0"/>
              </a:spcBef>
              <a:spcAft>
                <a:spcPts val="0"/>
              </a:spcAft>
              <a:buNone/>
            </a:pPr>
            <a:endParaRPr sz="1400" b="1">
              <a:solidFill>
                <a:srgbClr val="FFA900"/>
              </a:solidFill>
              <a:latin typeface="Questrial"/>
              <a:ea typeface="Questrial"/>
              <a:cs typeface="Questrial"/>
              <a:sym typeface="Questrial"/>
            </a:endParaRPr>
          </a:p>
        </p:txBody>
      </p:sp>
      <p:sp>
        <p:nvSpPr>
          <p:cNvPr id="89" name="Google Shape;89;p1"/>
          <p:cNvSpPr txBox="1"/>
          <p:nvPr/>
        </p:nvSpPr>
        <p:spPr>
          <a:xfrm rot="-297827">
            <a:off x="569193" y="1044028"/>
            <a:ext cx="2114329" cy="1288814"/>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500" b="1">
                <a:solidFill>
                  <a:srgbClr val="FFA900"/>
                </a:solidFill>
                <a:latin typeface="Questrial"/>
                <a:ea typeface="Questrial"/>
                <a:cs typeface="Questrial"/>
                <a:sym typeface="Questrial"/>
              </a:rPr>
              <a:t>GETTING ACTIVE</a:t>
            </a:r>
            <a:endParaRPr/>
          </a:p>
          <a:p>
            <a:pPr marL="0" marR="0" lvl="0" indent="0" algn="ctr" rtl="0">
              <a:lnSpc>
                <a:spcPct val="150000"/>
              </a:lnSpc>
              <a:spcBef>
                <a:spcPts val="0"/>
              </a:spcBef>
              <a:spcAft>
                <a:spcPts val="0"/>
              </a:spcAft>
              <a:buNone/>
            </a:pPr>
            <a:r>
              <a:rPr lang="en-GB" sz="1200">
                <a:solidFill>
                  <a:srgbClr val="F2F2F2"/>
                </a:solidFill>
                <a:latin typeface="Arial"/>
                <a:ea typeface="Arial"/>
                <a:cs typeface="Arial"/>
                <a:sym typeface="Arial"/>
              </a:rPr>
              <a:t>いっしょに運動しよう | ISSHONI UNDŌ SHIYŌ</a:t>
            </a:r>
            <a:endParaRPr/>
          </a:p>
          <a:p>
            <a:pPr marL="0" marR="0" lvl="0" indent="0" algn="ctr" rtl="0">
              <a:lnSpc>
                <a:spcPct val="150000"/>
              </a:lnSpc>
              <a:spcBef>
                <a:spcPts val="0"/>
              </a:spcBef>
              <a:spcAft>
                <a:spcPts val="0"/>
              </a:spcAft>
              <a:buNone/>
            </a:pPr>
            <a:endParaRPr sz="1400" b="1">
              <a:solidFill>
                <a:srgbClr val="FFA900"/>
              </a:solidFill>
              <a:latin typeface="Questrial"/>
              <a:ea typeface="Questrial"/>
              <a:cs typeface="Questrial"/>
              <a:sym typeface="Questrial"/>
            </a:endParaRPr>
          </a:p>
        </p:txBody>
      </p:sp>
      <p:sp>
        <p:nvSpPr>
          <p:cNvPr id="90" name="Google Shape;90;p1"/>
          <p:cNvSpPr txBox="1"/>
          <p:nvPr/>
        </p:nvSpPr>
        <p:spPr>
          <a:xfrm rot="-563399">
            <a:off x="9096619" y="2595280"/>
            <a:ext cx="3699916" cy="101181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500" b="1">
                <a:solidFill>
                  <a:srgbClr val="FFA900"/>
                </a:solidFill>
                <a:latin typeface="Questrial"/>
                <a:ea typeface="Questrial"/>
                <a:cs typeface="Questrial"/>
                <a:sym typeface="Questrial"/>
              </a:rPr>
              <a:t>HAVING FUN</a:t>
            </a:r>
            <a:endParaRPr/>
          </a:p>
          <a:p>
            <a:pPr marL="0" marR="0" lvl="0" indent="0" algn="ctr" rtl="0">
              <a:lnSpc>
                <a:spcPct val="150000"/>
              </a:lnSpc>
              <a:spcBef>
                <a:spcPts val="0"/>
              </a:spcBef>
              <a:spcAft>
                <a:spcPts val="0"/>
              </a:spcAft>
              <a:buNone/>
            </a:pPr>
            <a:r>
              <a:rPr lang="en-GB" sz="1200">
                <a:solidFill>
                  <a:srgbClr val="F2F2F2"/>
                </a:solidFill>
                <a:latin typeface="Arial"/>
                <a:ea typeface="Arial"/>
                <a:cs typeface="Arial"/>
                <a:sym typeface="Arial"/>
              </a:rPr>
              <a:t>たのしもう | TANOSHIMŌ</a:t>
            </a:r>
            <a:endParaRPr/>
          </a:p>
          <a:p>
            <a:pPr marL="0" marR="0" lvl="0" indent="0" algn="ctr" rtl="0">
              <a:lnSpc>
                <a:spcPct val="150000"/>
              </a:lnSpc>
              <a:spcBef>
                <a:spcPts val="0"/>
              </a:spcBef>
              <a:spcAft>
                <a:spcPts val="0"/>
              </a:spcAft>
              <a:buNone/>
            </a:pPr>
            <a:endParaRPr sz="1400" b="1">
              <a:solidFill>
                <a:srgbClr val="FFA900"/>
              </a:solidFill>
              <a:latin typeface="Questrial"/>
              <a:ea typeface="Questrial"/>
              <a:cs typeface="Questrial"/>
              <a:sym typeface="Questrial"/>
            </a:endParaRPr>
          </a:p>
        </p:txBody>
      </p:sp>
      <p:sp>
        <p:nvSpPr>
          <p:cNvPr id="91" name="Google Shape;91;p1"/>
          <p:cNvSpPr txBox="1"/>
          <p:nvPr/>
        </p:nvSpPr>
        <p:spPr>
          <a:xfrm>
            <a:off x="3557767" y="1665230"/>
            <a:ext cx="500026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1">
                <a:solidFill>
                  <a:schemeClr val="lt1"/>
                </a:solidFill>
                <a:latin typeface="Questrial"/>
                <a:ea typeface="Questrial"/>
                <a:cs typeface="Questrial"/>
                <a:sym typeface="Questrial"/>
              </a:rPr>
              <a:t>TRAVEL TO TOKYO</a:t>
            </a:r>
            <a:endParaRPr/>
          </a:p>
        </p:txBody>
      </p:sp>
      <p:sp>
        <p:nvSpPr>
          <p:cNvPr id="92" name="Google Shape;92;p1"/>
          <p:cNvSpPr txBox="1"/>
          <p:nvPr/>
        </p:nvSpPr>
        <p:spPr>
          <a:xfrm>
            <a:off x="2133126" y="2300230"/>
            <a:ext cx="7849545" cy="16927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000" dirty="0">
                <a:solidFill>
                  <a:schemeClr val="lt1"/>
                </a:solidFill>
                <a:latin typeface="Questrial"/>
                <a:ea typeface="Questrial"/>
                <a:cs typeface="Questrial"/>
                <a:sym typeface="Questrial"/>
              </a:rPr>
              <a:t>GET HAPPY!</a:t>
            </a:r>
            <a:br>
              <a:rPr lang="en-GB" sz="2000" dirty="0">
                <a:solidFill>
                  <a:schemeClr val="lt1"/>
                </a:solidFill>
                <a:latin typeface="Questrial"/>
                <a:ea typeface="Questrial"/>
                <a:cs typeface="Questrial"/>
                <a:sym typeface="Questrial"/>
              </a:rPr>
            </a:br>
            <a:br>
              <a:rPr lang="en-GB" sz="2000" dirty="0">
                <a:solidFill>
                  <a:schemeClr val="lt1"/>
                </a:solidFill>
                <a:latin typeface="Questrial"/>
                <a:ea typeface="Questrial"/>
                <a:cs typeface="Questrial"/>
                <a:sym typeface="Questrial"/>
              </a:rPr>
            </a:br>
            <a:r>
              <a:rPr lang="en-GB" sz="1800" dirty="0">
                <a:solidFill>
                  <a:schemeClr val="lt1"/>
                </a:solidFill>
                <a:latin typeface="Questrial"/>
                <a:ea typeface="Questrial"/>
                <a:cs typeface="Questrial"/>
                <a:sym typeface="Questrial"/>
              </a:rPr>
              <a:t>MAKING ME HAPPY PRESENTATION </a:t>
            </a:r>
            <a:endParaRPr lang="en-GB" dirty="0"/>
          </a:p>
          <a:p>
            <a:pPr marL="0" marR="0" lvl="0" indent="0" algn="ctr" rtl="0">
              <a:spcBef>
                <a:spcPts val="0"/>
              </a:spcBef>
              <a:spcAft>
                <a:spcPts val="0"/>
              </a:spcAft>
              <a:buNone/>
            </a:pPr>
            <a:r>
              <a:rPr lang="en-GB" sz="1800" dirty="0">
                <a:solidFill>
                  <a:schemeClr val="lt1"/>
                </a:solidFill>
                <a:latin typeface="Questrial"/>
                <a:ea typeface="Questrial"/>
                <a:cs typeface="Questrial"/>
                <a:sym typeface="Questrial"/>
              </a:rPr>
              <a:t>AND ACTIVITIES </a:t>
            </a:r>
          </a:p>
          <a:p>
            <a:pPr marL="0" marR="0" lvl="0" indent="0" algn="ctr" rtl="0">
              <a:spcBef>
                <a:spcPts val="0"/>
              </a:spcBef>
              <a:spcAft>
                <a:spcPts val="0"/>
              </a:spcAft>
              <a:buNone/>
            </a:pPr>
            <a:r>
              <a:rPr lang="en-GB" sz="1800" dirty="0">
                <a:solidFill>
                  <a:srgbClr val="FFA900"/>
                </a:solidFill>
                <a:latin typeface="Questrial"/>
                <a:ea typeface="Questrial"/>
                <a:cs typeface="Questrial"/>
                <a:sym typeface="Questrial"/>
              </a:rPr>
              <a:t>WELCOME |</a:t>
            </a:r>
            <a:r>
              <a:rPr lang="en-GB" sz="1800" dirty="0" err="1">
                <a:solidFill>
                  <a:srgbClr val="FFA900"/>
                </a:solidFill>
                <a:latin typeface="Questrial"/>
                <a:ea typeface="Questrial"/>
                <a:cs typeface="Questrial"/>
                <a:sym typeface="Questrial"/>
              </a:rPr>
              <a:t>ようこそ</a:t>
            </a:r>
            <a:r>
              <a:rPr lang="en-GB" sz="1800" dirty="0">
                <a:solidFill>
                  <a:srgbClr val="FFA900"/>
                </a:solidFill>
                <a:latin typeface="Questrial"/>
                <a:ea typeface="Questrial"/>
                <a:cs typeface="Questrial"/>
                <a:sym typeface="Questrial"/>
              </a:rPr>
              <a:t> | YŌKOSO</a:t>
            </a:r>
            <a:endParaRPr sz="1800" dirty="0">
              <a:solidFill>
                <a:srgbClr val="FFA900"/>
              </a:solidFill>
              <a:latin typeface="Questrial"/>
              <a:ea typeface="Questrial"/>
              <a:cs typeface="Questrial"/>
              <a:sym typeface="Quest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5"/>
          <p:cNvSpPr txBox="1"/>
          <p:nvPr/>
        </p:nvSpPr>
        <p:spPr>
          <a:xfrm>
            <a:off x="1041905" y="1037063"/>
            <a:ext cx="905997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rgbClr val="D0353B"/>
                </a:solidFill>
                <a:latin typeface="Century Gothic"/>
                <a:ea typeface="Century Gothic"/>
                <a:cs typeface="Century Gothic"/>
                <a:sym typeface="Century Gothic"/>
              </a:rPr>
              <a:t>WHAT DOES HAPPINESS MEAN TO YOU?</a:t>
            </a:r>
            <a:endParaRPr/>
          </a:p>
        </p:txBody>
      </p:sp>
      <p:grpSp>
        <p:nvGrpSpPr>
          <p:cNvPr id="120" name="Google Shape;120;p5"/>
          <p:cNvGrpSpPr/>
          <p:nvPr/>
        </p:nvGrpSpPr>
        <p:grpSpPr>
          <a:xfrm>
            <a:off x="6960164" y="1989374"/>
            <a:ext cx="4070422" cy="3247100"/>
            <a:chOff x="1041905" y="1701071"/>
            <a:chExt cx="4070422" cy="3247100"/>
          </a:xfrm>
        </p:grpSpPr>
        <p:sp>
          <p:nvSpPr>
            <p:cNvPr id="121" name="Google Shape;121;p5"/>
            <p:cNvSpPr/>
            <p:nvPr/>
          </p:nvSpPr>
          <p:spPr>
            <a:xfrm>
              <a:off x="1041905" y="1701071"/>
              <a:ext cx="350203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rgbClr val="103A5D"/>
                  </a:solidFill>
                  <a:latin typeface="Century Gothic"/>
                  <a:ea typeface="Century Gothic"/>
                  <a:cs typeface="Century Gothic"/>
                  <a:sym typeface="Century Gothic"/>
                </a:rPr>
                <a:t>For example:</a:t>
              </a:r>
              <a:endParaRPr/>
            </a:p>
          </p:txBody>
        </p:sp>
        <p:sp>
          <p:nvSpPr>
            <p:cNvPr id="122" name="Google Shape;122;p5"/>
            <p:cNvSpPr/>
            <p:nvPr/>
          </p:nvSpPr>
          <p:spPr>
            <a:xfrm>
              <a:off x="1041905" y="2424403"/>
              <a:ext cx="4070422" cy="252376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03A5D"/>
                </a:buClr>
                <a:buSzPts val="1800"/>
                <a:buFont typeface="Arial"/>
                <a:buChar char="•"/>
              </a:pPr>
              <a:r>
                <a:rPr lang="en-GB" sz="1800">
                  <a:solidFill>
                    <a:srgbClr val="103A5D"/>
                  </a:solidFill>
                  <a:latin typeface="Century Gothic"/>
                  <a:ea typeface="Century Gothic"/>
                  <a:cs typeface="Century Gothic"/>
                  <a:sym typeface="Century Gothic"/>
                </a:rPr>
                <a:t>Having fun</a:t>
              </a:r>
              <a:endParaRPr/>
            </a:p>
            <a:p>
              <a:pPr marL="285750" marR="0" lvl="0" indent="-285750" algn="l" rtl="0">
                <a:spcBef>
                  <a:spcPts val="1200"/>
                </a:spcBef>
                <a:spcAft>
                  <a:spcPts val="0"/>
                </a:spcAft>
                <a:buClr>
                  <a:srgbClr val="103A5D"/>
                </a:buClr>
                <a:buSzPts val="1800"/>
                <a:buFont typeface="Arial"/>
                <a:buChar char="•"/>
              </a:pPr>
              <a:r>
                <a:rPr lang="en-GB" sz="1800">
                  <a:solidFill>
                    <a:srgbClr val="103A5D"/>
                  </a:solidFill>
                  <a:latin typeface="Century Gothic"/>
                  <a:ea typeface="Century Gothic"/>
                  <a:cs typeface="Century Gothic"/>
                  <a:sym typeface="Century Gothic"/>
                </a:rPr>
                <a:t>Being in a good mood</a:t>
              </a:r>
              <a:endParaRPr/>
            </a:p>
            <a:p>
              <a:pPr marL="285750" marR="0" lvl="0" indent="-285750" algn="l" rtl="0">
                <a:spcBef>
                  <a:spcPts val="1200"/>
                </a:spcBef>
                <a:spcAft>
                  <a:spcPts val="0"/>
                </a:spcAft>
                <a:buClr>
                  <a:srgbClr val="103A5D"/>
                </a:buClr>
                <a:buSzPts val="1800"/>
                <a:buFont typeface="Arial"/>
                <a:buChar char="•"/>
              </a:pPr>
              <a:r>
                <a:rPr lang="en-GB" sz="1800">
                  <a:solidFill>
                    <a:srgbClr val="103A5D"/>
                  </a:solidFill>
                  <a:latin typeface="Century Gothic"/>
                  <a:ea typeface="Century Gothic"/>
                  <a:cs typeface="Century Gothic"/>
                  <a:sym typeface="Century Gothic"/>
                </a:rPr>
                <a:t>Thinking positively</a:t>
              </a:r>
              <a:endParaRPr/>
            </a:p>
            <a:p>
              <a:pPr marL="285750" marR="0" lvl="0" indent="-285750" algn="l" rtl="0">
                <a:spcBef>
                  <a:spcPts val="1200"/>
                </a:spcBef>
                <a:spcAft>
                  <a:spcPts val="0"/>
                </a:spcAft>
                <a:buClr>
                  <a:srgbClr val="103A5D"/>
                </a:buClr>
                <a:buSzPts val="1800"/>
                <a:buFont typeface="Arial"/>
                <a:buChar char="•"/>
              </a:pPr>
              <a:r>
                <a:rPr lang="en-GB" sz="1800">
                  <a:solidFill>
                    <a:srgbClr val="103A5D"/>
                  </a:solidFill>
                  <a:latin typeface="Century Gothic"/>
                  <a:ea typeface="Century Gothic"/>
                  <a:cs typeface="Century Gothic"/>
                  <a:sym typeface="Century Gothic"/>
                </a:rPr>
                <a:t>Feeling good about yourself</a:t>
              </a:r>
              <a:endParaRPr/>
            </a:p>
            <a:p>
              <a:pPr marL="285750" marR="0" lvl="0" indent="-285750" algn="l" rtl="0">
                <a:spcBef>
                  <a:spcPts val="1200"/>
                </a:spcBef>
                <a:spcAft>
                  <a:spcPts val="0"/>
                </a:spcAft>
                <a:buClr>
                  <a:srgbClr val="103A5D"/>
                </a:buClr>
                <a:buSzPts val="1800"/>
                <a:buFont typeface="Arial"/>
                <a:buChar char="•"/>
              </a:pPr>
              <a:r>
                <a:rPr lang="en-GB" sz="1800">
                  <a:solidFill>
                    <a:srgbClr val="103A5D"/>
                  </a:solidFill>
                  <a:latin typeface="Century Gothic"/>
                  <a:ea typeface="Century Gothic"/>
                  <a:cs typeface="Century Gothic"/>
                  <a:sym typeface="Century Gothic"/>
                </a:rPr>
                <a:t>Enjoying time with others</a:t>
              </a:r>
              <a:endParaRPr/>
            </a:p>
            <a:p>
              <a:pPr marL="285750" marR="0" lvl="0" indent="-285750" algn="l" rtl="0">
                <a:spcBef>
                  <a:spcPts val="1200"/>
                </a:spcBef>
                <a:spcAft>
                  <a:spcPts val="0"/>
                </a:spcAft>
                <a:buClr>
                  <a:srgbClr val="103A5D"/>
                </a:buClr>
                <a:buSzPts val="1800"/>
                <a:buFont typeface="Arial"/>
                <a:buChar char="•"/>
              </a:pPr>
              <a:r>
                <a:rPr lang="en-GB" sz="1800">
                  <a:solidFill>
                    <a:srgbClr val="103A5D"/>
                  </a:solidFill>
                  <a:latin typeface="Century Gothic"/>
                  <a:ea typeface="Century Gothic"/>
                  <a:cs typeface="Century Gothic"/>
                  <a:sym typeface="Century Gothic"/>
                </a:rPr>
                <a:t>Appreciating life/the world</a:t>
              </a:r>
              <a:endParaRPr/>
            </a:p>
          </p:txBody>
        </p:sp>
      </p:grpSp>
      <p:pic>
        <p:nvPicPr>
          <p:cNvPr id="123" name="Google Shape;123;p5"/>
          <p:cNvPicPr preferRelativeResize="0"/>
          <p:nvPr/>
        </p:nvPicPr>
        <p:blipFill rotWithShape="1">
          <a:blip r:embed="rId3">
            <a:alphaModFix/>
          </a:blip>
          <a:srcRect/>
          <a:stretch/>
        </p:blipFill>
        <p:spPr>
          <a:xfrm>
            <a:off x="2112247" y="1808294"/>
            <a:ext cx="3755985" cy="375598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6"/>
          <p:cNvPicPr preferRelativeResize="0"/>
          <p:nvPr/>
        </p:nvPicPr>
        <p:blipFill rotWithShape="1">
          <a:blip r:embed="rId3">
            <a:alphaModFix/>
          </a:blip>
          <a:srcRect b="-92"/>
          <a:stretch/>
        </p:blipFill>
        <p:spPr>
          <a:xfrm>
            <a:off x="6930470" y="1246906"/>
            <a:ext cx="4219625" cy="4177913"/>
          </a:xfrm>
          <a:custGeom>
            <a:avLst/>
            <a:gdLst/>
            <a:ahLst/>
            <a:cxnLst/>
            <a:rect l="l" t="t" r="r" b="b"/>
            <a:pathLst>
              <a:path w="2583484" h="2583484" extrusionOk="0">
                <a:moveTo>
                  <a:pt x="1291742" y="0"/>
                </a:moveTo>
                <a:cubicBezTo>
                  <a:pt x="2005151" y="0"/>
                  <a:pt x="2583484" y="578333"/>
                  <a:pt x="2583484" y="1291742"/>
                </a:cubicBezTo>
                <a:cubicBezTo>
                  <a:pt x="2583484" y="2005151"/>
                  <a:pt x="2005151" y="2583484"/>
                  <a:pt x="1291742" y="2583484"/>
                </a:cubicBezTo>
                <a:cubicBezTo>
                  <a:pt x="578333" y="2583484"/>
                  <a:pt x="0" y="2005151"/>
                  <a:pt x="0" y="1291742"/>
                </a:cubicBezTo>
                <a:cubicBezTo>
                  <a:pt x="0" y="578333"/>
                  <a:pt x="578333" y="0"/>
                  <a:pt x="1291742" y="0"/>
                </a:cubicBezTo>
                <a:close/>
              </a:path>
            </a:pathLst>
          </a:custGeom>
          <a:noFill/>
          <a:ln>
            <a:noFill/>
          </a:ln>
        </p:spPr>
      </p:pic>
      <p:grpSp>
        <p:nvGrpSpPr>
          <p:cNvPr id="130" name="Google Shape;130;p6"/>
          <p:cNvGrpSpPr/>
          <p:nvPr/>
        </p:nvGrpSpPr>
        <p:grpSpPr>
          <a:xfrm>
            <a:off x="1132869" y="2709246"/>
            <a:ext cx="3215366" cy="1439508"/>
            <a:chOff x="1194589" y="2634780"/>
            <a:chExt cx="3215366" cy="2235235"/>
          </a:xfrm>
        </p:grpSpPr>
        <p:sp>
          <p:nvSpPr>
            <p:cNvPr id="131" name="Google Shape;131;p6"/>
            <p:cNvSpPr/>
            <p:nvPr/>
          </p:nvSpPr>
          <p:spPr>
            <a:xfrm>
              <a:off x="1194589" y="2653246"/>
              <a:ext cx="3215366" cy="2216769"/>
            </a:xfrm>
            <a:prstGeom prst="roundRect">
              <a:avLst>
                <a:gd name="adj" fmla="val 3536"/>
              </a:avLst>
            </a:prstGeom>
            <a:solidFill>
              <a:srgbClr val="103A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32" name="Google Shape;132;p6"/>
            <p:cNvSpPr txBox="1"/>
            <p:nvPr/>
          </p:nvSpPr>
          <p:spPr>
            <a:xfrm>
              <a:off x="1414508" y="2634780"/>
              <a:ext cx="2775527" cy="2216770"/>
            </a:xfrm>
            <a:prstGeom prst="rect">
              <a:avLst/>
            </a:prstGeom>
            <a:noFill/>
            <a:ln>
              <a:noFill/>
            </a:ln>
          </p:spPr>
          <p:txBody>
            <a:bodyPr spcFirstLastPara="1" wrap="square" lIns="91425" tIns="45700" rIns="91425" bIns="45700" anchor="ctr" anchorCtr="0">
              <a:noAutofit/>
            </a:bodyPr>
            <a:lstStyle/>
            <a:p>
              <a:pPr marL="0" marR="0" lvl="0" indent="0" algn="ctr" rtl="0">
                <a:lnSpc>
                  <a:spcPct val="70000"/>
                </a:lnSpc>
                <a:spcBef>
                  <a:spcPts val="1000"/>
                </a:spcBef>
                <a:spcAft>
                  <a:spcPts val="0"/>
                </a:spcAft>
                <a:buClr>
                  <a:schemeClr val="dk1"/>
                </a:buClr>
                <a:buSzPts val="5550"/>
                <a:buFont typeface="Arial"/>
                <a:buNone/>
              </a:pPr>
              <a:r>
                <a:rPr lang="en-GB" sz="2500" b="1" i="0">
                  <a:solidFill>
                    <a:schemeClr val="lt1"/>
                  </a:solidFill>
                  <a:latin typeface="Century Gothic"/>
                  <a:ea typeface="Century Gothic"/>
                  <a:cs typeface="Century Gothic"/>
                  <a:sym typeface="Century Gothic"/>
                </a:rPr>
                <a:t>いきがい </a:t>
              </a:r>
              <a:endParaRPr/>
            </a:p>
            <a:p>
              <a:pPr marL="0" marR="0" lvl="0" indent="0" algn="ctr" rtl="0">
                <a:lnSpc>
                  <a:spcPct val="70000"/>
                </a:lnSpc>
                <a:spcBef>
                  <a:spcPts val="1000"/>
                </a:spcBef>
                <a:spcAft>
                  <a:spcPts val="0"/>
                </a:spcAft>
                <a:buClr>
                  <a:schemeClr val="dk1"/>
                </a:buClr>
                <a:buSzPts val="4440"/>
                <a:buFont typeface="Arial"/>
                <a:buNone/>
              </a:pPr>
              <a:r>
                <a:rPr lang="en-GB" sz="2500" b="1" i="0">
                  <a:solidFill>
                    <a:schemeClr val="lt1"/>
                  </a:solidFill>
                  <a:latin typeface="Century Gothic"/>
                  <a:ea typeface="Century Gothic"/>
                  <a:cs typeface="Century Gothic"/>
                  <a:sym typeface="Century Gothic"/>
                </a:rPr>
                <a:t>Ikigai</a:t>
              </a:r>
              <a:endParaRPr sz="2500" b="1" i="0">
                <a:solidFill>
                  <a:schemeClr val="lt1"/>
                </a:solidFill>
                <a:latin typeface="Century Gothic"/>
                <a:ea typeface="Century Gothic"/>
                <a:cs typeface="Century Gothic"/>
                <a:sym typeface="Century Gothic"/>
              </a:endParaRPr>
            </a:p>
          </p:txBody>
        </p:sp>
      </p:grpSp>
      <p:sp>
        <p:nvSpPr>
          <p:cNvPr id="133" name="Google Shape;133;p6"/>
          <p:cNvSpPr txBox="1"/>
          <p:nvPr/>
        </p:nvSpPr>
        <p:spPr>
          <a:xfrm>
            <a:off x="1041905" y="1037062"/>
            <a:ext cx="4219627"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rgbClr val="D0353B"/>
                </a:solidFill>
                <a:latin typeface="Century Gothic"/>
                <a:ea typeface="Century Gothic"/>
                <a:cs typeface="Century Gothic"/>
                <a:sym typeface="Century Gothic"/>
              </a:rPr>
              <a:t>WHAT DOES HAPPINESS MEAN IN JAPAN?</a:t>
            </a:r>
            <a:endParaRPr/>
          </a:p>
        </p:txBody>
      </p:sp>
      <p:grpSp>
        <p:nvGrpSpPr>
          <p:cNvPr id="134" name="Google Shape;134;p6"/>
          <p:cNvGrpSpPr/>
          <p:nvPr/>
        </p:nvGrpSpPr>
        <p:grpSpPr>
          <a:xfrm>
            <a:off x="1132869" y="4368005"/>
            <a:ext cx="1330906" cy="649632"/>
            <a:chOff x="1134502" y="3987896"/>
            <a:chExt cx="1330906" cy="649632"/>
          </a:xfrm>
        </p:grpSpPr>
        <p:sp>
          <p:nvSpPr>
            <p:cNvPr id="135" name="Google Shape;135;p6"/>
            <p:cNvSpPr/>
            <p:nvPr/>
          </p:nvSpPr>
          <p:spPr>
            <a:xfrm>
              <a:off x="1134502" y="3987896"/>
              <a:ext cx="1330906" cy="649632"/>
            </a:xfrm>
            <a:prstGeom prst="roundRect">
              <a:avLst>
                <a:gd name="adj" fmla="val 5517"/>
              </a:avLst>
            </a:prstGeom>
            <a:solidFill>
              <a:srgbClr val="D035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36" name="Google Shape;136;p6"/>
            <p:cNvSpPr/>
            <p:nvPr/>
          </p:nvSpPr>
          <p:spPr>
            <a:xfrm>
              <a:off x="1409953" y="4143435"/>
              <a:ext cx="78000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lt1"/>
                  </a:solidFill>
                  <a:latin typeface="Century Gothic"/>
                  <a:ea typeface="Century Gothic"/>
                  <a:cs typeface="Century Gothic"/>
                  <a:sym typeface="Century Gothic"/>
                </a:rPr>
                <a:t>LIFE</a:t>
              </a:r>
              <a:endParaRPr/>
            </a:p>
          </p:txBody>
        </p:sp>
      </p:grpSp>
      <p:grpSp>
        <p:nvGrpSpPr>
          <p:cNvPr id="137" name="Google Shape;137;p6"/>
          <p:cNvGrpSpPr/>
          <p:nvPr/>
        </p:nvGrpSpPr>
        <p:grpSpPr>
          <a:xfrm>
            <a:off x="3017327" y="4368005"/>
            <a:ext cx="1330907" cy="649632"/>
            <a:chOff x="1134502" y="3987896"/>
            <a:chExt cx="1330906" cy="649632"/>
          </a:xfrm>
        </p:grpSpPr>
        <p:sp>
          <p:nvSpPr>
            <p:cNvPr id="138" name="Google Shape;138;p6"/>
            <p:cNvSpPr/>
            <p:nvPr/>
          </p:nvSpPr>
          <p:spPr>
            <a:xfrm>
              <a:off x="1134502" y="3987896"/>
              <a:ext cx="1330906" cy="649632"/>
            </a:xfrm>
            <a:prstGeom prst="roundRect">
              <a:avLst>
                <a:gd name="adj" fmla="val 5517"/>
              </a:avLst>
            </a:prstGeom>
            <a:solidFill>
              <a:srgbClr val="D035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39" name="Google Shape;139;p6"/>
            <p:cNvSpPr/>
            <p:nvPr/>
          </p:nvSpPr>
          <p:spPr>
            <a:xfrm>
              <a:off x="1134503" y="4143435"/>
              <a:ext cx="133090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lt1"/>
                  </a:solidFill>
                  <a:latin typeface="Century Gothic"/>
                  <a:ea typeface="Century Gothic"/>
                  <a:cs typeface="Century Gothic"/>
                  <a:sym typeface="Century Gothic"/>
                </a:rPr>
                <a:t>VALUE</a:t>
              </a:r>
              <a:endParaRPr/>
            </a:p>
          </p:txBody>
        </p:sp>
      </p:grpSp>
      <p:sp>
        <p:nvSpPr>
          <p:cNvPr id="140" name="Google Shape;140;p6"/>
          <p:cNvSpPr/>
          <p:nvPr/>
        </p:nvSpPr>
        <p:spPr>
          <a:xfrm>
            <a:off x="2370081" y="4431211"/>
            <a:ext cx="780004"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a:solidFill>
                  <a:srgbClr val="103A5D"/>
                </a:solidFill>
                <a:latin typeface="Century Gothic"/>
                <a:ea typeface="Century Gothic"/>
                <a:cs typeface="Century Gothic"/>
                <a:sym typeface="Century Gothic"/>
              </a:rPr>
              <a:t>+</a:t>
            </a:r>
            <a:endParaRPr/>
          </a:p>
        </p:txBody>
      </p:sp>
      <p:grpSp>
        <p:nvGrpSpPr>
          <p:cNvPr id="141" name="Google Shape;141;p6"/>
          <p:cNvGrpSpPr/>
          <p:nvPr/>
        </p:nvGrpSpPr>
        <p:grpSpPr>
          <a:xfrm>
            <a:off x="6255711" y="1037062"/>
            <a:ext cx="2268415" cy="1327638"/>
            <a:chOff x="5298573" y="3076819"/>
            <a:chExt cx="2268415" cy="1327638"/>
          </a:xfrm>
        </p:grpSpPr>
        <p:sp>
          <p:nvSpPr>
            <p:cNvPr id="142" name="Google Shape;142;p6"/>
            <p:cNvSpPr/>
            <p:nvPr/>
          </p:nvSpPr>
          <p:spPr>
            <a:xfrm>
              <a:off x="5298573" y="3076819"/>
              <a:ext cx="2268415" cy="1134207"/>
            </a:xfrm>
            <a:prstGeom prst="roundRect">
              <a:avLst>
                <a:gd name="adj" fmla="val 4586"/>
              </a:avLst>
            </a:prstGeom>
            <a:solidFill>
              <a:srgbClr val="103A5D"/>
            </a:solidFill>
            <a:ln>
              <a:noFill/>
            </a:ln>
          </p:spPr>
          <p:txBody>
            <a:bodyPr spcFirstLastPara="1" wrap="square" lIns="91425" tIns="45700" rIns="91425" bIns="45700" anchor="ctr" anchorCtr="0">
              <a:noAutofit/>
            </a:bodyPr>
            <a:lstStyle/>
            <a:p>
              <a:pPr marL="0" marR="0" lvl="0" indent="0" algn="ctr" rtl="0">
                <a:lnSpc>
                  <a:spcPct val="70000"/>
                </a:lnSpc>
                <a:spcBef>
                  <a:spcPts val="0"/>
                </a:spcBef>
                <a:spcAft>
                  <a:spcPts val="0"/>
                </a:spcAft>
                <a:buNone/>
              </a:pPr>
              <a:r>
                <a:rPr lang="en-GB" sz="1800">
                  <a:solidFill>
                    <a:schemeClr val="lt1"/>
                  </a:solidFill>
                  <a:latin typeface="Century Gothic"/>
                  <a:ea typeface="Century Gothic"/>
                  <a:cs typeface="Century Gothic"/>
                  <a:sym typeface="Century Gothic"/>
                </a:rPr>
                <a:t>Happiness in living</a:t>
              </a:r>
              <a:endParaRPr/>
            </a:p>
          </p:txBody>
        </p:sp>
        <p:sp>
          <p:nvSpPr>
            <p:cNvPr id="143" name="Google Shape;143;p6"/>
            <p:cNvSpPr/>
            <p:nvPr/>
          </p:nvSpPr>
          <p:spPr>
            <a:xfrm rot="10800000">
              <a:off x="6289173" y="4175857"/>
              <a:ext cx="290146" cy="228600"/>
            </a:xfrm>
            <a:prstGeom prst="triangle">
              <a:avLst>
                <a:gd name="adj" fmla="val 50000"/>
              </a:avLst>
            </a:prstGeom>
            <a:solidFill>
              <a:srgbClr val="103A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44" name="Google Shape;144;p6"/>
          <p:cNvGrpSpPr/>
          <p:nvPr/>
        </p:nvGrpSpPr>
        <p:grpSpPr>
          <a:xfrm>
            <a:off x="9424196" y="4085424"/>
            <a:ext cx="2268415" cy="1339395"/>
            <a:chOff x="5298573" y="2871631"/>
            <a:chExt cx="2268415" cy="1339395"/>
          </a:xfrm>
        </p:grpSpPr>
        <p:sp>
          <p:nvSpPr>
            <p:cNvPr id="145" name="Google Shape;145;p6"/>
            <p:cNvSpPr/>
            <p:nvPr/>
          </p:nvSpPr>
          <p:spPr>
            <a:xfrm>
              <a:off x="5298573" y="3076819"/>
              <a:ext cx="2268415" cy="1134207"/>
            </a:xfrm>
            <a:prstGeom prst="roundRect">
              <a:avLst>
                <a:gd name="adj" fmla="val 4586"/>
              </a:avLst>
            </a:prstGeom>
            <a:solidFill>
              <a:srgbClr val="103A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Reason to get up in the morning</a:t>
              </a:r>
              <a:endParaRPr/>
            </a:p>
          </p:txBody>
        </p:sp>
        <p:sp>
          <p:nvSpPr>
            <p:cNvPr id="146" name="Google Shape;146;p6"/>
            <p:cNvSpPr/>
            <p:nvPr/>
          </p:nvSpPr>
          <p:spPr>
            <a:xfrm>
              <a:off x="6287707" y="2871631"/>
              <a:ext cx="290146" cy="228600"/>
            </a:xfrm>
            <a:prstGeom prst="triangle">
              <a:avLst>
                <a:gd name="adj" fmla="val 50000"/>
              </a:avLst>
            </a:prstGeom>
            <a:solidFill>
              <a:srgbClr val="103A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7"/>
          <p:cNvSpPr/>
          <p:nvPr/>
        </p:nvSpPr>
        <p:spPr>
          <a:xfrm>
            <a:off x="715584" y="2142620"/>
            <a:ext cx="2273989" cy="2273989"/>
          </a:xfrm>
          <a:prstGeom prst="ellipse">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 name="Google Shape;153;p7"/>
          <p:cNvSpPr/>
          <p:nvPr/>
        </p:nvSpPr>
        <p:spPr>
          <a:xfrm>
            <a:off x="6245570" y="2179638"/>
            <a:ext cx="2273989" cy="2273989"/>
          </a:xfrm>
          <a:prstGeom prst="ellipse">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54" name="Google Shape;154;p7"/>
          <p:cNvGrpSpPr/>
          <p:nvPr/>
        </p:nvGrpSpPr>
        <p:grpSpPr>
          <a:xfrm>
            <a:off x="9028363" y="2198486"/>
            <a:ext cx="2273989" cy="2273989"/>
            <a:chOff x="9133362" y="2465603"/>
            <a:chExt cx="2583484" cy="2583484"/>
          </a:xfrm>
        </p:grpSpPr>
        <p:sp>
          <p:nvSpPr>
            <p:cNvPr id="155" name="Google Shape;155;p7"/>
            <p:cNvSpPr/>
            <p:nvPr/>
          </p:nvSpPr>
          <p:spPr>
            <a:xfrm>
              <a:off x="9133362" y="2465603"/>
              <a:ext cx="2583484" cy="2583484"/>
            </a:xfrm>
            <a:prstGeom prst="ellipse">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6" name="Google Shape;156;p7" descr="A picture containing laptop, sitting, computer&#10;&#10;Description automatically generated"/>
            <p:cNvPicPr preferRelativeResize="0"/>
            <p:nvPr/>
          </p:nvPicPr>
          <p:blipFill rotWithShape="1">
            <a:blip r:embed="rId3">
              <a:alphaModFix/>
            </a:blip>
            <a:srcRect/>
            <a:stretch/>
          </p:blipFill>
          <p:spPr>
            <a:xfrm>
              <a:off x="9790776" y="2520654"/>
              <a:ext cx="1270353" cy="2233627"/>
            </a:xfrm>
            <a:prstGeom prst="rect">
              <a:avLst/>
            </a:prstGeom>
            <a:noFill/>
            <a:ln>
              <a:noFill/>
            </a:ln>
          </p:spPr>
        </p:pic>
      </p:grpSp>
      <p:sp>
        <p:nvSpPr>
          <p:cNvPr id="157" name="Google Shape;157;p7"/>
          <p:cNvSpPr/>
          <p:nvPr/>
        </p:nvSpPr>
        <p:spPr>
          <a:xfrm>
            <a:off x="3472537" y="2162292"/>
            <a:ext cx="2273989" cy="2273989"/>
          </a:xfrm>
          <a:prstGeom prst="ellipse">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8" name="Google Shape;158;p7"/>
          <p:cNvSpPr txBox="1"/>
          <p:nvPr/>
        </p:nvSpPr>
        <p:spPr>
          <a:xfrm>
            <a:off x="406652" y="1037063"/>
            <a:ext cx="1137869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a:solidFill>
                  <a:srgbClr val="D0353B"/>
                </a:solidFill>
                <a:latin typeface="Century Gothic"/>
                <a:ea typeface="Century Gothic"/>
                <a:cs typeface="Century Gothic"/>
                <a:sym typeface="Century Gothic"/>
              </a:rPr>
              <a:t>WHAT ARE THE BENEFITS OF IKIGAI?</a:t>
            </a:r>
            <a:endParaRPr/>
          </a:p>
        </p:txBody>
      </p:sp>
      <p:sp>
        <p:nvSpPr>
          <p:cNvPr id="159" name="Google Shape;159;p7"/>
          <p:cNvSpPr txBox="1"/>
          <p:nvPr/>
        </p:nvSpPr>
        <p:spPr>
          <a:xfrm>
            <a:off x="368552" y="1623846"/>
            <a:ext cx="11378696"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a:solidFill>
                  <a:srgbClr val="103A5D"/>
                </a:solidFill>
                <a:latin typeface="Century Gothic"/>
                <a:ea typeface="Century Gothic"/>
                <a:cs typeface="Century Gothic"/>
                <a:sym typeface="Century Gothic"/>
              </a:rPr>
              <a:t>Match the phrase to the correct picture.</a:t>
            </a:r>
            <a:endParaRPr/>
          </a:p>
        </p:txBody>
      </p:sp>
      <p:grpSp>
        <p:nvGrpSpPr>
          <p:cNvPr id="160" name="Google Shape;160;p7"/>
          <p:cNvGrpSpPr/>
          <p:nvPr/>
        </p:nvGrpSpPr>
        <p:grpSpPr>
          <a:xfrm>
            <a:off x="1499490" y="4197142"/>
            <a:ext cx="660400" cy="660400"/>
            <a:chOff x="2116421" y="4906681"/>
            <a:chExt cx="660400" cy="660400"/>
          </a:xfrm>
        </p:grpSpPr>
        <p:sp>
          <p:nvSpPr>
            <p:cNvPr id="161" name="Google Shape;161;p7"/>
            <p:cNvSpPr/>
            <p:nvPr/>
          </p:nvSpPr>
          <p:spPr>
            <a:xfrm>
              <a:off x="2116421" y="4906681"/>
              <a:ext cx="660400" cy="660400"/>
            </a:xfrm>
            <a:prstGeom prst="ellipse">
              <a:avLst/>
            </a:prstGeom>
            <a:solidFill>
              <a:srgbClr val="103A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2" name="Google Shape;162;p7"/>
            <p:cNvSpPr txBox="1"/>
            <p:nvPr/>
          </p:nvSpPr>
          <p:spPr>
            <a:xfrm>
              <a:off x="2116421" y="4949262"/>
              <a:ext cx="6604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a:solidFill>
                    <a:schemeClr val="lt1"/>
                  </a:solidFill>
                  <a:latin typeface="Century Gothic"/>
                  <a:ea typeface="Century Gothic"/>
                  <a:cs typeface="Century Gothic"/>
                  <a:sym typeface="Century Gothic"/>
                </a:rPr>
                <a:t>A</a:t>
              </a:r>
              <a:endParaRPr/>
            </a:p>
          </p:txBody>
        </p:sp>
      </p:grpSp>
      <p:grpSp>
        <p:nvGrpSpPr>
          <p:cNvPr id="163" name="Google Shape;163;p7"/>
          <p:cNvGrpSpPr/>
          <p:nvPr/>
        </p:nvGrpSpPr>
        <p:grpSpPr>
          <a:xfrm>
            <a:off x="4263622" y="4197142"/>
            <a:ext cx="660400" cy="660400"/>
            <a:chOff x="2116421" y="4906681"/>
            <a:chExt cx="660400" cy="660400"/>
          </a:xfrm>
        </p:grpSpPr>
        <p:sp>
          <p:nvSpPr>
            <p:cNvPr id="164" name="Google Shape;164;p7"/>
            <p:cNvSpPr/>
            <p:nvPr/>
          </p:nvSpPr>
          <p:spPr>
            <a:xfrm>
              <a:off x="2116421" y="4906681"/>
              <a:ext cx="660400" cy="660400"/>
            </a:xfrm>
            <a:prstGeom prst="ellipse">
              <a:avLst/>
            </a:prstGeom>
            <a:solidFill>
              <a:srgbClr val="103A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 name="Google Shape;165;p7"/>
            <p:cNvSpPr txBox="1"/>
            <p:nvPr/>
          </p:nvSpPr>
          <p:spPr>
            <a:xfrm>
              <a:off x="2116421" y="4949262"/>
              <a:ext cx="6604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a:solidFill>
                    <a:schemeClr val="lt1"/>
                  </a:solidFill>
                  <a:latin typeface="Century Gothic"/>
                  <a:ea typeface="Century Gothic"/>
                  <a:cs typeface="Century Gothic"/>
                  <a:sym typeface="Century Gothic"/>
                </a:rPr>
                <a:t>B</a:t>
              </a:r>
              <a:endParaRPr/>
            </a:p>
          </p:txBody>
        </p:sp>
      </p:grpSp>
      <p:grpSp>
        <p:nvGrpSpPr>
          <p:cNvPr id="166" name="Google Shape;166;p7"/>
          <p:cNvGrpSpPr/>
          <p:nvPr/>
        </p:nvGrpSpPr>
        <p:grpSpPr>
          <a:xfrm>
            <a:off x="7039664" y="4212986"/>
            <a:ext cx="673100" cy="660400"/>
            <a:chOff x="2103721" y="4906681"/>
            <a:chExt cx="673100" cy="660400"/>
          </a:xfrm>
        </p:grpSpPr>
        <p:sp>
          <p:nvSpPr>
            <p:cNvPr id="167" name="Google Shape;167;p7"/>
            <p:cNvSpPr/>
            <p:nvPr/>
          </p:nvSpPr>
          <p:spPr>
            <a:xfrm>
              <a:off x="2116421" y="4906681"/>
              <a:ext cx="660400" cy="660400"/>
            </a:xfrm>
            <a:prstGeom prst="ellipse">
              <a:avLst/>
            </a:prstGeom>
            <a:solidFill>
              <a:srgbClr val="103A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8" name="Google Shape;168;p7"/>
            <p:cNvSpPr txBox="1"/>
            <p:nvPr/>
          </p:nvSpPr>
          <p:spPr>
            <a:xfrm>
              <a:off x="2103721" y="4959427"/>
              <a:ext cx="6604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a:solidFill>
                    <a:schemeClr val="lt1"/>
                  </a:solidFill>
                  <a:latin typeface="Century Gothic"/>
                  <a:ea typeface="Century Gothic"/>
                  <a:cs typeface="Century Gothic"/>
                  <a:sym typeface="Century Gothic"/>
                </a:rPr>
                <a:t>C</a:t>
              </a:r>
              <a:endParaRPr/>
            </a:p>
          </p:txBody>
        </p:sp>
      </p:grpSp>
      <p:grpSp>
        <p:nvGrpSpPr>
          <p:cNvPr id="169" name="Google Shape;169;p7"/>
          <p:cNvGrpSpPr/>
          <p:nvPr/>
        </p:nvGrpSpPr>
        <p:grpSpPr>
          <a:xfrm>
            <a:off x="9828406" y="4239723"/>
            <a:ext cx="673100" cy="660400"/>
            <a:chOff x="2116421" y="4906681"/>
            <a:chExt cx="673100" cy="660400"/>
          </a:xfrm>
        </p:grpSpPr>
        <p:sp>
          <p:nvSpPr>
            <p:cNvPr id="170" name="Google Shape;170;p7"/>
            <p:cNvSpPr/>
            <p:nvPr/>
          </p:nvSpPr>
          <p:spPr>
            <a:xfrm>
              <a:off x="2116421" y="4906681"/>
              <a:ext cx="660400" cy="660400"/>
            </a:xfrm>
            <a:prstGeom prst="ellipse">
              <a:avLst/>
            </a:prstGeom>
            <a:solidFill>
              <a:srgbClr val="103A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 name="Google Shape;171;p7"/>
            <p:cNvSpPr txBox="1"/>
            <p:nvPr/>
          </p:nvSpPr>
          <p:spPr>
            <a:xfrm>
              <a:off x="2129121" y="4977838"/>
              <a:ext cx="6604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a:solidFill>
                    <a:schemeClr val="lt1"/>
                  </a:solidFill>
                  <a:latin typeface="Century Gothic"/>
                  <a:ea typeface="Century Gothic"/>
                  <a:cs typeface="Century Gothic"/>
                  <a:sym typeface="Century Gothic"/>
                </a:rPr>
                <a:t>D</a:t>
              </a:r>
              <a:endParaRPr/>
            </a:p>
          </p:txBody>
        </p:sp>
      </p:grpSp>
      <p:pic>
        <p:nvPicPr>
          <p:cNvPr id="172" name="Google Shape;172;p7" descr="A close up of a sign&#10;&#10;Description automatically generated"/>
          <p:cNvPicPr preferRelativeResize="0"/>
          <p:nvPr/>
        </p:nvPicPr>
        <p:blipFill rotWithShape="1">
          <a:blip r:embed="rId4">
            <a:alphaModFix/>
          </a:blip>
          <a:srcRect/>
          <a:stretch/>
        </p:blipFill>
        <p:spPr>
          <a:xfrm>
            <a:off x="3728793" y="2483917"/>
            <a:ext cx="1755408" cy="1728912"/>
          </a:xfrm>
          <a:prstGeom prst="rect">
            <a:avLst/>
          </a:prstGeom>
          <a:noFill/>
          <a:ln>
            <a:noFill/>
          </a:ln>
        </p:spPr>
      </p:pic>
      <p:pic>
        <p:nvPicPr>
          <p:cNvPr id="173" name="Google Shape;173;p7"/>
          <p:cNvPicPr preferRelativeResize="0"/>
          <p:nvPr/>
        </p:nvPicPr>
        <p:blipFill rotWithShape="1">
          <a:blip r:embed="rId5">
            <a:alphaModFix/>
          </a:blip>
          <a:srcRect/>
          <a:stretch/>
        </p:blipFill>
        <p:spPr>
          <a:xfrm>
            <a:off x="1030900" y="2478947"/>
            <a:ext cx="1597577" cy="1597577"/>
          </a:xfrm>
          <a:prstGeom prst="rect">
            <a:avLst/>
          </a:prstGeom>
          <a:noFill/>
          <a:ln>
            <a:noFill/>
          </a:ln>
        </p:spPr>
      </p:pic>
      <p:pic>
        <p:nvPicPr>
          <p:cNvPr id="174" name="Google Shape;174;p7"/>
          <p:cNvPicPr preferRelativeResize="0"/>
          <p:nvPr/>
        </p:nvPicPr>
        <p:blipFill rotWithShape="1">
          <a:blip r:embed="rId6">
            <a:alphaModFix/>
          </a:blip>
          <a:srcRect/>
          <a:stretch/>
        </p:blipFill>
        <p:spPr>
          <a:xfrm>
            <a:off x="6580789" y="2601763"/>
            <a:ext cx="1578150" cy="1517374"/>
          </a:xfrm>
          <a:prstGeom prst="rect">
            <a:avLst/>
          </a:prstGeom>
          <a:noFill/>
          <a:ln>
            <a:noFill/>
          </a:ln>
        </p:spPr>
      </p:pic>
      <p:sp>
        <p:nvSpPr>
          <p:cNvPr id="175" name="Google Shape;175;p7"/>
          <p:cNvSpPr/>
          <p:nvPr/>
        </p:nvSpPr>
        <p:spPr>
          <a:xfrm>
            <a:off x="928392" y="5055577"/>
            <a:ext cx="1700085" cy="670273"/>
          </a:xfrm>
          <a:prstGeom prst="roundRect">
            <a:avLst>
              <a:gd name="adj" fmla="val 4586"/>
            </a:avLst>
          </a:prstGeom>
          <a:solidFill>
            <a:srgbClr val="103A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a:solidFill>
                  <a:schemeClr val="lt1"/>
                </a:solidFill>
                <a:latin typeface="Century Gothic"/>
                <a:ea typeface="Century Gothic"/>
                <a:cs typeface="Century Gothic"/>
                <a:sym typeface="Century Gothic"/>
              </a:rPr>
              <a:t>Live well </a:t>
            </a:r>
            <a:br>
              <a:rPr lang="en-GB" sz="1600">
                <a:solidFill>
                  <a:schemeClr val="lt1"/>
                </a:solidFill>
                <a:latin typeface="Century Gothic"/>
                <a:ea typeface="Century Gothic"/>
                <a:cs typeface="Century Gothic"/>
                <a:sym typeface="Century Gothic"/>
              </a:rPr>
            </a:br>
            <a:r>
              <a:rPr lang="en-GB" sz="1600">
                <a:solidFill>
                  <a:schemeClr val="lt1"/>
                </a:solidFill>
                <a:latin typeface="Century Gothic"/>
                <a:ea typeface="Century Gothic"/>
                <a:cs typeface="Century Gothic"/>
                <a:sym typeface="Century Gothic"/>
              </a:rPr>
              <a:t>for longer</a:t>
            </a:r>
            <a:endParaRPr/>
          </a:p>
        </p:txBody>
      </p:sp>
      <p:sp>
        <p:nvSpPr>
          <p:cNvPr id="176" name="Google Shape;176;p7"/>
          <p:cNvSpPr/>
          <p:nvPr/>
        </p:nvSpPr>
        <p:spPr>
          <a:xfrm>
            <a:off x="3136584" y="5050647"/>
            <a:ext cx="2932363" cy="670273"/>
          </a:xfrm>
          <a:prstGeom prst="roundRect">
            <a:avLst>
              <a:gd name="adj" fmla="val 4586"/>
            </a:avLst>
          </a:prstGeom>
          <a:solidFill>
            <a:srgbClr val="103A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a:solidFill>
                  <a:schemeClr val="lt1"/>
                </a:solidFill>
                <a:latin typeface="Century Gothic"/>
                <a:ea typeface="Century Gothic"/>
                <a:cs typeface="Century Gothic"/>
                <a:sym typeface="Century Gothic"/>
              </a:rPr>
              <a:t>Mentally and emotionally healthy (wellbeing)</a:t>
            </a:r>
            <a:endParaRPr/>
          </a:p>
        </p:txBody>
      </p:sp>
      <p:sp>
        <p:nvSpPr>
          <p:cNvPr id="177" name="Google Shape;177;p7"/>
          <p:cNvSpPr/>
          <p:nvPr/>
        </p:nvSpPr>
        <p:spPr>
          <a:xfrm>
            <a:off x="6532521" y="5050647"/>
            <a:ext cx="1700085" cy="670273"/>
          </a:xfrm>
          <a:prstGeom prst="roundRect">
            <a:avLst>
              <a:gd name="adj" fmla="val 4586"/>
            </a:avLst>
          </a:prstGeom>
          <a:solidFill>
            <a:srgbClr val="103A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a:solidFill>
                  <a:schemeClr val="lt1"/>
                </a:solidFill>
                <a:latin typeface="Century Gothic"/>
                <a:ea typeface="Century Gothic"/>
                <a:cs typeface="Century Gothic"/>
                <a:sym typeface="Century Gothic"/>
              </a:rPr>
              <a:t>Physically healthy</a:t>
            </a:r>
            <a:endParaRPr/>
          </a:p>
        </p:txBody>
      </p:sp>
      <p:sp>
        <p:nvSpPr>
          <p:cNvPr id="178" name="Google Shape;178;p7"/>
          <p:cNvSpPr/>
          <p:nvPr/>
        </p:nvSpPr>
        <p:spPr>
          <a:xfrm>
            <a:off x="9028363" y="5050647"/>
            <a:ext cx="2273989" cy="670273"/>
          </a:xfrm>
          <a:prstGeom prst="roundRect">
            <a:avLst>
              <a:gd name="adj" fmla="val 4586"/>
            </a:avLst>
          </a:prstGeom>
          <a:solidFill>
            <a:srgbClr val="103A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a:solidFill>
                  <a:schemeClr val="lt1"/>
                </a:solidFill>
                <a:latin typeface="Century Gothic"/>
                <a:ea typeface="Century Gothic"/>
                <a:cs typeface="Century Gothic"/>
                <a:sym typeface="Century Gothic"/>
              </a:rPr>
              <a:t>Active mind </a:t>
            </a:r>
            <a:br>
              <a:rPr lang="en-GB" sz="1600">
                <a:solidFill>
                  <a:schemeClr val="lt1"/>
                </a:solidFill>
                <a:latin typeface="Century Gothic"/>
                <a:ea typeface="Century Gothic"/>
                <a:cs typeface="Century Gothic"/>
                <a:sym typeface="Century Gothic"/>
              </a:rPr>
            </a:br>
            <a:r>
              <a:rPr lang="en-GB" sz="1600">
                <a:solidFill>
                  <a:schemeClr val="lt1"/>
                </a:solidFill>
                <a:latin typeface="Century Gothic"/>
                <a:ea typeface="Century Gothic"/>
                <a:cs typeface="Century Gothic"/>
                <a:sym typeface="Century Gothic"/>
              </a:rPr>
              <a:t>(achieve in school)</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8"/>
          <p:cNvSpPr txBox="1"/>
          <p:nvPr/>
        </p:nvSpPr>
        <p:spPr>
          <a:xfrm>
            <a:off x="406652" y="1037063"/>
            <a:ext cx="1137869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a:solidFill>
                  <a:srgbClr val="D0353B"/>
                </a:solidFill>
                <a:latin typeface="Century Gothic"/>
                <a:ea typeface="Century Gothic"/>
                <a:cs typeface="Century Gothic"/>
                <a:sym typeface="Century Gothic"/>
              </a:rPr>
              <a:t>WHAT ARE THE BENEFITS OF IKIGAI?</a:t>
            </a:r>
            <a:endParaRPr/>
          </a:p>
        </p:txBody>
      </p:sp>
      <p:sp>
        <p:nvSpPr>
          <p:cNvPr id="185" name="Google Shape;185;p8"/>
          <p:cNvSpPr txBox="1"/>
          <p:nvPr/>
        </p:nvSpPr>
        <p:spPr>
          <a:xfrm>
            <a:off x="368552" y="1623846"/>
            <a:ext cx="11378696"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a:solidFill>
                  <a:srgbClr val="103A5D"/>
                </a:solidFill>
                <a:latin typeface="Century Gothic"/>
                <a:ea typeface="Century Gothic"/>
                <a:cs typeface="Century Gothic"/>
                <a:sym typeface="Century Gothic"/>
              </a:rPr>
              <a:t>Match the phrase to the correct picture.</a:t>
            </a:r>
            <a:endParaRPr/>
          </a:p>
        </p:txBody>
      </p:sp>
      <p:sp>
        <p:nvSpPr>
          <p:cNvPr id="186" name="Google Shape;186;p8"/>
          <p:cNvSpPr/>
          <p:nvPr/>
        </p:nvSpPr>
        <p:spPr>
          <a:xfrm>
            <a:off x="715584" y="2142620"/>
            <a:ext cx="2273989" cy="2273989"/>
          </a:xfrm>
          <a:prstGeom prst="ellipse">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7" name="Google Shape;187;p8"/>
          <p:cNvSpPr/>
          <p:nvPr/>
        </p:nvSpPr>
        <p:spPr>
          <a:xfrm>
            <a:off x="6245570" y="2179638"/>
            <a:ext cx="2273989" cy="2273989"/>
          </a:xfrm>
          <a:prstGeom prst="ellipse">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8" name="Google Shape;188;p8"/>
          <p:cNvGrpSpPr/>
          <p:nvPr/>
        </p:nvGrpSpPr>
        <p:grpSpPr>
          <a:xfrm>
            <a:off x="9028363" y="2198486"/>
            <a:ext cx="2273989" cy="2273989"/>
            <a:chOff x="9133362" y="2465603"/>
            <a:chExt cx="2583484" cy="2583484"/>
          </a:xfrm>
        </p:grpSpPr>
        <p:sp>
          <p:nvSpPr>
            <p:cNvPr id="189" name="Google Shape;189;p8"/>
            <p:cNvSpPr/>
            <p:nvPr/>
          </p:nvSpPr>
          <p:spPr>
            <a:xfrm>
              <a:off x="9133362" y="2465603"/>
              <a:ext cx="2583484" cy="2583484"/>
            </a:xfrm>
            <a:prstGeom prst="ellipse">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0" name="Google Shape;190;p8" descr="A picture containing laptop, sitting, computer&#10;&#10;Description automatically generated"/>
            <p:cNvPicPr preferRelativeResize="0"/>
            <p:nvPr/>
          </p:nvPicPr>
          <p:blipFill rotWithShape="1">
            <a:blip r:embed="rId3">
              <a:alphaModFix/>
            </a:blip>
            <a:srcRect l="46751" t="41114" r="46436" b="41954"/>
            <a:stretch/>
          </p:blipFill>
          <p:spPr>
            <a:xfrm>
              <a:off x="9790776" y="2520654"/>
              <a:ext cx="1270353" cy="2233627"/>
            </a:xfrm>
            <a:prstGeom prst="rect">
              <a:avLst/>
            </a:prstGeom>
            <a:noFill/>
            <a:ln>
              <a:noFill/>
            </a:ln>
          </p:spPr>
        </p:pic>
      </p:grpSp>
      <p:sp>
        <p:nvSpPr>
          <p:cNvPr id="191" name="Google Shape;191;p8"/>
          <p:cNvSpPr/>
          <p:nvPr/>
        </p:nvSpPr>
        <p:spPr>
          <a:xfrm>
            <a:off x="3472537" y="2162292"/>
            <a:ext cx="2273989" cy="2273989"/>
          </a:xfrm>
          <a:prstGeom prst="ellipse">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92" name="Google Shape;192;p8"/>
          <p:cNvGrpSpPr/>
          <p:nvPr/>
        </p:nvGrpSpPr>
        <p:grpSpPr>
          <a:xfrm>
            <a:off x="1499490" y="4197142"/>
            <a:ext cx="660400" cy="660400"/>
            <a:chOff x="2116421" y="4906681"/>
            <a:chExt cx="660400" cy="660400"/>
          </a:xfrm>
        </p:grpSpPr>
        <p:sp>
          <p:nvSpPr>
            <p:cNvPr id="193" name="Google Shape;193;p8"/>
            <p:cNvSpPr/>
            <p:nvPr/>
          </p:nvSpPr>
          <p:spPr>
            <a:xfrm>
              <a:off x="2116421" y="4906681"/>
              <a:ext cx="660400" cy="660400"/>
            </a:xfrm>
            <a:prstGeom prst="ellipse">
              <a:avLst/>
            </a:prstGeom>
            <a:solidFill>
              <a:srgbClr val="103A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4" name="Google Shape;194;p8"/>
            <p:cNvSpPr txBox="1"/>
            <p:nvPr/>
          </p:nvSpPr>
          <p:spPr>
            <a:xfrm>
              <a:off x="2116421" y="4949262"/>
              <a:ext cx="6604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a:solidFill>
                    <a:schemeClr val="lt1"/>
                  </a:solidFill>
                  <a:latin typeface="Century Gothic"/>
                  <a:ea typeface="Century Gothic"/>
                  <a:cs typeface="Century Gothic"/>
                  <a:sym typeface="Century Gothic"/>
                </a:rPr>
                <a:t>A</a:t>
              </a:r>
              <a:endParaRPr/>
            </a:p>
          </p:txBody>
        </p:sp>
      </p:grpSp>
      <p:grpSp>
        <p:nvGrpSpPr>
          <p:cNvPr id="195" name="Google Shape;195;p8"/>
          <p:cNvGrpSpPr/>
          <p:nvPr/>
        </p:nvGrpSpPr>
        <p:grpSpPr>
          <a:xfrm>
            <a:off x="4263622" y="4197142"/>
            <a:ext cx="660400" cy="660400"/>
            <a:chOff x="2116421" y="4906681"/>
            <a:chExt cx="660400" cy="660400"/>
          </a:xfrm>
        </p:grpSpPr>
        <p:sp>
          <p:nvSpPr>
            <p:cNvPr id="196" name="Google Shape;196;p8"/>
            <p:cNvSpPr/>
            <p:nvPr/>
          </p:nvSpPr>
          <p:spPr>
            <a:xfrm>
              <a:off x="2116421" y="4906681"/>
              <a:ext cx="660400" cy="660400"/>
            </a:xfrm>
            <a:prstGeom prst="ellipse">
              <a:avLst/>
            </a:prstGeom>
            <a:solidFill>
              <a:srgbClr val="103A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 name="Google Shape;197;p8"/>
            <p:cNvSpPr txBox="1"/>
            <p:nvPr/>
          </p:nvSpPr>
          <p:spPr>
            <a:xfrm>
              <a:off x="2116421" y="4949262"/>
              <a:ext cx="6604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a:solidFill>
                    <a:schemeClr val="lt1"/>
                  </a:solidFill>
                  <a:latin typeface="Century Gothic"/>
                  <a:ea typeface="Century Gothic"/>
                  <a:cs typeface="Century Gothic"/>
                  <a:sym typeface="Century Gothic"/>
                </a:rPr>
                <a:t>B</a:t>
              </a:r>
              <a:endParaRPr/>
            </a:p>
          </p:txBody>
        </p:sp>
      </p:grpSp>
      <p:grpSp>
        <p:nvGrpSpPr>
          <p:cNvPr id="198" name="Google Shape;198;p8"/>
          <p:cNvGrpSpPr/>
          <p:nvPr/>
        </p:nvGrpSpPr>
        <p:grpSpPr>
          <a:xfrm>
            <a:off x="7039664" y="4212986"/>
            <a:ext cx="673100" cy="660400"/>
            <a:chOff x="2103721" y="4906681"/>
            <a:chExt cx="673100" cy="660400"/>
          </a:xfrm>
        </p:grpSpPr>
        <p:sp>
          <p:nvSpPr>
            <p:cNvPr id="199" name="Google Shape;199;p8"/>
            <p:cNvSpPr/>
            <p:nvPr/>
          </p:nvSpPr>
          <p:spPr>
            <a:xfrm>
              <a:off x="2116421" y="4906681"/>
              <a:ext cx="660400" cy="660400"/>
            </a:xfrm>
            <a:prstGeom prst="ellipse">
              <a:avLst/>
            </a:prstGeom>
            <a:solidFill>
              <a:srgbClr val="103A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0" name="Google Shape;200;p8"/>
            <p:cNvSpPr txBox="1"/>
            <p:nvPr/>
          </p:nvSpPr>
          <p:spPr>
            <a:xfrm>
              <a:off x="2103721" y="4959427"/>
              <a:ext cx="6604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a:solidFill>
                    <a:schemeClr val="lt1"/>
                  </a:solidFill>
                  <a:latin typeface="Century Gothic"/>
                  <a:ea typeface="Century Gothic"/>
                  <a:cs typeface="Century Gothic"/>
                  <a:sym typeface="Century Gothic"/>
                </a:rPr>
                <a:t>C</a:t>
              </a:r>
              <a:endParaRPr/>
            </a:p>
          </p:txBody>
        </p:sp>
      </p:grpSp>
      <p:grpSp>
        <p:nvGrpSpPr>
          <p:cNvPr id="201" name="Google Shape;201;p8"/>
          <p:cNvGrpSpPr/>
          <p:nvPr/>
        </p:nvGrpSpPr>
        <p:grpSpPr>
          <a:xfrm>
            <a:off x="9828406" y="4239723"/>
            <a:ext cx="673100" cy="660400"/>
            <a:chOff x="2116421" y="4906681"/>
            <a:chExt cx="673100" cy="660400"/>
          </a:xfrm>
        </p:grpSpPr>
        <p:sp>
          <p:nvSpPr>
            <p:cNvPr id="202" name="Google Shape;202;p8"/>
            <p:cNvSpPr/>
            <p:nvPr/>
          </p:nvSpPr>
          <p:spPr>
            <a:xfrm>
              <a:off x="2116421" y="4906681"/>
              <a:ext cx="660400" cy="660400"/>
            </a:xfrm>
            <a:prstGeom prst="ellipse">
              <a:avLst/>
            </a:prstGeom>
            <a:solidFill>
              <a:srgbClr val="103A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8"/>
            <p:cNvSpPr txBox="1"/>
            <p:nvPr/>
          </p:nvSpPr>
          <p:spPr>
            <a:xfrm>
              <a:off x="2129121" y="4977838"/>
              <a:ext cx="6604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a:solidFill>
                    <a:schemeClr val="lt1"/>
                  </a:solidFill>
                  <a:latin typeface="Century Gothic"/>
                  <a:ea typeface="Century Gothic"/>
                  <a:cs typeface="Century Gothic"/>
                  <a:sym typeface="Century Gothic"/>
                </a:rPr>
                <a:t>D</a:t>
              </a:r>
              <a:endParaRPr/>
            </a:p>
          </p:txBody>
        </p:sp>
      </p:grpSp>
      <p:pic>
        <p:nvPicPr>
          <p:cNvPr id="204" name="Google Shape;204;p8" descr="A close up of a sign&#10;&#10;Description automatically generated"/>
          <p:cNvPicPr preferRelativeResize="0"/>
          <p:nvPr/>
        </p:nvPicPr>
        <p:blipFill rotWithShape="1">
          <a:blip r:embed="rId4">
            <a:alphaModFix/>
          </a:blip>
          <a:srcRect/>
          <a:stretch/>
        </p:blipFill>
        <p:spPr>
          <a:xfrm>
            <a:off x="3728793" y="2483917"/>
            <a:ext cx="1755408" cy="1728912"/>
          </a:xfrm>
          <a:prstGeom prst="rect">
            <a:avLst/>
          </a:prstGeom>
          <a:noFill/>
          <a:ln>
            <a:noFill/>
          </a:ln>
        </p:spPr>
      </p:pic>
      <p:pic>
        <p:nvPicPr>
          <p:cNvPr id="205" name="Google Shape;205;p8"/>
          <p:cNvPicPr preferRelativeResize="0"/>
          <p:nvPr/>
        </p:nvPicPr>
        <p:blipFill rotWithShape="1">
          <a:blip r:embed="rId5">
            <a:alphaModFix/>
          </a:blip>
          <a:srcRect/>
          <a:stretch/>
        </p:blipFill>
        <p:spPr>
          <a:xfrm>
            <a:off x="1030900" y="2478947"/>
            <a:ext cx="1597577" cy="1597577"/>
          </a:xfrm>
          <a:prstGeom prst="rect">
            <a:avLst/>
          </a:prstGeom>
          <a:noFill/>
          <a:ln>
            <a:noFill/>
          </a:ln>
        </p:spPr>
      </p:pic>
      <p:pic>
        <p:nvPicPr>
          <p:cNvPr id="206" name="Google Shape;206;p8"/>
          <p:cNvPicPr preferRelativeResize="0"/>
          <p:nvPr/>
        </p:nvPicPr>
        <p:blipFill rotWithShape="1">
          <a:blip r:embed="rId6">
            <a:alphaModFix/>
          </a:blip>
          <a:srcRect/>
          <a:stretch/>
        </p:blipFill>
        <p:spPr>
          <a:xfrm>
            <a:off x="6580789" y="2601763"/>
            <a:ext cx="1578150" cy="1517374"/>
          </a:xfrm>
          <a:prstGeom prst="rect">
            <a:avLst/>
          </a:prstGeom>
          <a:noFill/>
          <a:ln>
            <a:noFill/>
          </a:ln>
        </p:spPr>
      </p:pic>
      <p:sp>
        <p:nvSpPr>
          <p:cNvPr id="207" name="Google Shape;207;p8"/>
          <p:cNvSpPr/>
          <p:nvPr/>
        </p:nvSpPr>
        <p:spPr>
          <a:xfrm>
            <a:off x="9327820" y="5055577"/>
            <a:ext cx="1700085" cy="670273"/>
          </a:xfrm>
          <a:prstGeom prst="roundRect">
            <a:avLst>
              <a:gd name="adj" fmla="val 4586"/>
            </a:avLst>
          </a:prstGeom>
          <a:solidFill>
            <a:srgbClr val="103A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a:solidFill>
                  <a:schemeClr val="lt1"/>
                </a:solidFill>
                <a:latin typeface="Century Gothic"/>
                <a:ea typeface="Century Gothic"/>
                <a:cs typeface="Century Gothic"/>
                <a:sym typeface="Century Gothic"/>
              </a:rPr>
              <a:t>Live well </a:t>
            </a:r>
            <a:br>
              <a:rPr lang="en-GB" sz="1600">
                <a:solidFill>
                  <a:schemeClr val="lt1"/>
                </a:solidFill>
                <a:latin typeface="Century Gothic"/>
                <a:ea typeface="Century Gothic"/>
                <a:cs typeface="Century Gothic"/>
                <a:sym typeface="Century Gothic"/>
              </a:rPr>
            </a:br>
            <a:r>
              <a:rPr lang="en-GB" sz="1600">
                <a:solidFill>
                  <a:schemeClr val="lt1"/>
                </a:solidFill>
                <a:latin typeface="Century Gothic"/>
                <a:ea typeface="Century Gothic"/>
                <a:cs typeface="Century Gothic"/>
                <a:sym typeface="Century Gothic"/>
              </a:rPr>
              <a:t>for longer</a:t>
            </a:r>
            <a:endParaRPr/>
          </a:p>
        </p:txBody>
      </p:sp>
      <p:sp>
        <p:nvSpPr>
          <p:cNvPr id="208" name="Google Shape;208;p8"/>
          <p:cNvSpPr/>
          <p:nvPr/>
        </p:nvSpPr>
        <p:spPr>
          <a:xfrm>
            <a:off x="5896463" y="5019981"/>
            <a:ext cx="2932363" cy="670273"/>
          </a:xfrm>
          <a:prstGeom prst="roundRect">
            <a:avLst>
              <a:gd name="adj" fmla="val 4586"/>
            </a:avLst>
          </a:prstGeom>
          <a:solidFill>
            <a:srgbClr val="103A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a:solidFill>
                  <a:schemeClr val="lt1"/>
                </a:solidFill>
                <a:latin typeface="Century Gothic"/>
                <a:ea typeface="Century Gothic"/>
                <a:cs typeface="Century Gothic"/>
                <a:sym typeface="Century Gothic"/>
              </a:rPr>
              <a:t>Mentally and emotionally healthy (wellbeing)</a:t>
            </a:r>
            <a:endParaRPr/>
          </a:p>
        </p:txBody>
      </p:sp>
      <p:sp>
        <p:nvSpPr>
          <p:cNvPr id="209" name="Google Shape;209;p8"/>
          <p:cNvSpPr/>
          <p:nvPr/>
        </p:nvSpPr>
        <p:spPr>
          <a:xfrm>
            <a:off x="3784116" y="5050647"/>
            <a:ext cx="1700085" cy="670273"/>
          </a:xfrm>
          <a:prstGeom prst="roundRect">
            <a:avLst>
              <a:gd name="adj" fmla="val 4586"/>
            </a:avLst>
          </a:prstGeom>
          <a:solidFill>
            <a:srgbClr val="103A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a:solidFill>
                  <a:schemeClr val="lt1"/>
                </a:solidFill>
                <a:latin typeface="Century Gothic"/>
                <a:ea typeface="Century Gothic"/>
                <a:cs typeface="Century Gothic"/>
                <a:sym typeface="Century Gothic"/>
              </a:rPr>
              <a:t>Physically healthy</a:t>
            </a:r>
            <a:endParaRPr/>
          </a:p>
        </p:txBody>
      </p:sp>
      <p:sp>
        <p:nvSpPr>
          <p:cNvPr id="210" name="Google Shape;210;p8"/>
          <p:cNvSpPr/>
          <p:nvPr/>
        </p:nvSpPr>
        <p:spPr>
          <a:xfrm>
            <a:off x="803786" y="5061844"/>
            <a:ext cx="2273989" cy="670273"/>
          </a:xfrm>
          <a:prstGeom prst="roundRect">
            <a:avLst>
              <a:gd name="adj" fmla="val 4586"/>
            </a:avLst>
          </a:prstGeom>
          <a:solidFill>
            <a:srgbClr val="103A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a:solidFill>
                  <a:schemeClr val="lt1"/>
                </a:solidFill>
                <a:latin typeface="Century Gothic"/>
                <a:ea typeface="Century Gothic"/>
                <a:cs typeface="Century Gothic"/>
                <a:sym typeface="Century Gothic"/>
              </a:rPr>
              <a:t>Active mind </a:t>
            </a:r>
            <a:br>
              <a:rPr lang="en-GB" sz="1600">
                <a:solidFill>
                  <a:schemeClr val="lt1"/>
                </a:solidFill>
                <a:latin typeface="Century Gothic"/>
                <a:ea typeface="Century Gothic"/>
                <a:cs typeface="Century Gothic"/>
                <a:sym typeface="Century Gothic"/>
              </a:rPr>
            </a:br>
            <a:r>
              <a:rPr lang="en-GB" sz="1600">
                <a:solidFill>
                  <a:schemeClr val="lt1"/>
                </a:solidFill>
                <a:latin typeface="Century Gothic"/>
                <a:ea typeface="Century Gothic"/>
                <a:cs typeface="Century Gothic"/>
                <a:sym typeface="Century Gothic"/>
              </a:rPr>
              <a:t>(achieve in school)</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grpSp>
        <p:nvGrpSpPr>
          <p:cNvPr id="216" name="Google Shape;216;p9"/>
          <p:cNvGrpSpPr/>
          <p:nvPr/>
        </p:nvGrpSpPr>
        <p:grpSpPr>
          <a:xfrm>
            <a:off x="1132868" y="2404659"/>
            <a:ext cx="4128663" cy="2977567"/>
            <a:chOff x="1194589" y="2653245"/>
            <a:chExt cx="3215366" cy="2545043"/>
          </a:xfrm>
        </p:grpSpPr>
        <p:sp>
          <p:nvSpPr>
            <p:cNvPr id="217" name="Google Shape;217;p9"/>
            <p:cNvSpPr/>
            <p:nvPr/>
          </p:nvSpPr>
          <p:spPr>
            <a:xfrm>
              <a:off x="1194589" y="2653245"/>
              <a:ext cx="3215366" cy="2545043"/>
            </a:xfrm>
            <a:prstGeom prst="roundRect">
              <a:avLst>
                <a:gd name="adj" fmla="val 3536"/>
              </a:avLst>
            </a:prstGeom>
            <a:solidFill>
              <a:srgbClr val="103A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18" name="Google Shape;218;p9"/>
            <p:cNvSpPr txBox="1"/>
            <p:nvPr/>
          </p:nvSpPr>
          <p:spPr>
            <a:xfrm>
              <a:off x="1414508" y="2733178"/>
              <a:ext cx="2775527" cy="154449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1000"/>
                </a:spcBef>
                <a:spcAft>
                  <a:spcPts val="0"/>
                </a:spcAft>
                <a:buClr>
                  <a:schemeClr val="dk1"/>
                </a:buClr>
                <a:buSzPts val="5550"/>
                <a:buFont typeface="Arial"/>
                <a:buNone/>
              </a:pPr>
              <a:r>
                <a:rPr lang="en-GB" sz="2500" b="1" i="0">
                  <a:solidFill>
                    <a:schemeClr val="lt1"/>
                  </a:solidFill>
                  <a:latin typeface="Century Gothic"/>
                  <a:ea typeface="Century Gothic"/>
                  <a:cs typeface="Century Gothic"/>
                  <a:sym typeface="Century Gothic"/>
                </a:rPr>
                <a:t>Japanese people believe:</a:t>
              </a:r>
              <a:endParaRPr/>
            </a:p>
            <a:p>
              <a:pPr marL="0" marR="0" lvl="0" indent="0" algn="ctr" rtl="0">
                <a:lnSpc>
                  <a:spcPct val="100000"/>
                </a:lnSpc>
                <a:spcBef>
                  <a:spcPts val="1000"/>
                </a:spcBef>
                <a:spcAft>
                  <a:spcPts val="0"/>
                </a:spcAft>
                <a:buClr>
                  <a:schemeClr val="dk1"/>
                </a:buClr>
                <a:buSzPts val="5550"/>
                <a:buFont typeface="Arial"/>
                <a:buNone/>
              </a:pPr>
              <a:r>
                <a:rPr lang="en-GB" sz="2500" b="1" i="0">
                  <a:solidFill>
                    <a:schemeClr val="lt1"/>
                  </a:solidFill>
                  <a:latin typeface="Century Gothic"/>
                  <a:ea typeface="Century Gothic"/>
                  <a:cs typeface="Century Gothic"/>
                  <a:sym typeface="Century Gothic"/>
                </a:rPr>
                <a:t>Ikigai </a:t>
              </a:r>
              <a:endParaRPr/>
            </a:p>
            <a:p>
              <a:pPr marL="0" marR="0" lvl="0" indent="0" algn="ctr" rtl="0">
                <a:lnSpc>
                  <a:spcPct val="100000"/>
                </a:lnSpc>
                <a:spcBef>
                  <a:spcPts val="1000"/>
                </a:spcBef>
                <a:spcAft>
                  <a:spcPts val="0"/>
                </a:spcAft>
                <a:buClr>
                  <a:schemeClr val="dk1"/>
                </a:buClr>
                <a:buSzPts val="5550"/>
                <a:buFont typeface="Arial"/>
                <a:buNone/>
              </a:pPr>
              <a:r>
                <a:rPr lang="en-GB" sz="2500" b="1" i="0">
                  <a:solidFill>
                    <a:schemeClr val="lt1"/>
                  </a:solidFill>
                  <a:latin typeface="Century Gothic"/>
                  <a:ea typeface="Century Gothic"/>
                  <a:cs typeface="Century Gothic"/>
                  <a:sym typeface="Century Gothic"/>
                </a:rPr>
                <a:t>=</a:t>
              </a:r>
              <a:endParaRPr/>
            </a:p>
          </p:txBody>
        </p:sp>
      </p:grpSp>
      <p:sp>
        <p:nvSpPr>
          <p:cNvPr id="219" name="Google Shape;219;p9"/>
          <p:cNvSpPr txBox="1"/>
          <p:nvPr/>
        </p:nvSpPr>
        <p:spPr>
          <a:xfrm>
            <a:off x="2366686" y="1037062"/>
            <a:ext cx="7458628"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a:solidFill>
                  <a:srgbClr val="D0353B"/>
                </a:solidFill>
                <a:latin typeface="Century Gothic"/>
                <a:ea typeface="Century Gothic"/>
                <a:cs typeface="Century Gothic"/>
                <a:sym typeface="Century Gothic"/>
              </a:rPr>
              <a:t>CHANGING HOW HAPPY YOU ARE</a:t>
            </a:r>
            <a:endParaRPr/>
          </a:p>
        </p:txBody>
      </p:sp>
      <p:grpSp>
        <p:nvGrpSpPr>
          <p:cNvPr id="220" name="Google Shape;220;p9"/>
          <p:cNvGrpSpPr/>
          <p:nvPr/>
        </p:nvGrpSpPr>
        <p:grpSpPr>
          <a:xfrm>
            <a:off x="1519491" y="4393829"/>
            <a:ext cx="1330907" cy="649632"/>
            <a:chOff x="1134501" y="3987896"/>
            <a:chExt cx="1330907" cy="649632"/>
          </a:xfrm>
        </p:grpSpPr>
        <p:sp>
          <p:nvSpPr>
            <p:cNvPr id="221" name="Google Shape;221;p9"/>
            <p:cNvSpPr/>
            <p:nvPr/>
          </p:nvSpPr>
          <p:spPr>
            <a:xfrm>
              <a:off x="1134502" y="3987896"/>
              <a:ext cx="1330906" cy="649632"/>
            </a:xfrm>
            <a:prstGeom prst="roundRect">
              <a:avLst>
                <a:gd name="adj" fmla="val 5517"/>
              </a:avLst>
            </a:prstGeom>
            <a:solidFill>
              <a:srgbClr val="D035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22" name="Google Shape;222;p9"/>
            <p:cNvSpPr/>
            <p:nvPr/>
          </p:nvSpPr>
          <p:spPr>
            <a:xfrm>
              <a:off x="1134501" y="4150374"/>
              <a:ext cx="133090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lt1"/>
                  </a:solidFill>
                  <a:latin typeface="Century Gothic"/>
                  <a:ea typeface="Century Gothic"/>
                  <a:cs typeface="Century Gothic"/>
                  <a:sym typeface="Century Gothic"/>
                </a:rPr>
                <a:t>PURPOSE</a:t>
              </a:r>
              <a:endParaRPr sz="1800" b="1">
                <a:solidFill>
                  <a:schemeClr val="lt1"/>
                </a:solidFill>
                <a:latin typeface="Century Gothic"/>
                <a:ea typeface="Century Gothic"/>
                <a:cs typeface="Century Gothic"/>
                <a:sym typeface="Century Gothic"/>
              </a:endParaRPr>
            </a:p>
          </p:txBody>
        </p:sp>
      </p:grpSp>
      <p:grpSp>
        <p:nvGrpSpPr>
          <p:cNvPr id="223" name="Google Shape;223;p9"/>
          <p:cNvGrpSpPr/>
          <p:nvPr/>
        </p:nvGrpSpPr>
        <p:grpSpPr>
          <a:xfrm>
            <a:off x="3415525" y="4393829"/>
            <a:ext cx="1330907" cy="649632"/>
            <a:chOff x="1134502" y="3987896"/>
            <a:chExt cx="1330906" cy="649632"/>
          </a:xfrm>
        </p:grpSpPr>
        <p:sp>
          <p:nvSpPr>
            <p:cNvPr id="224" name="Google Shape;224;p9"/>
            <p:cNvSpPr/>
            <p:nvPr/>
          </p:nvSpPr>
          <p:spPr>
            <a:xfrm>
              <a:off x="1134502" y="3987896"/>
              <a:ext cx="1330906" cy="649632"/>
            </a:xfrm>
            <a:prstGeom prst="roundRect">
              <a:avLst>
                <a:gd name="adj" fmla="val 5517"/>
              </a:avLst>
            </a:prstGeom>
            <a:solidFill>
              <a:srgbClr val="D035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25" name="Google Shape;225;p9"/>
            <p:cNvSpPr/>
            <p:nvPr/>
          </p:nvSpPr>
          <p:spPr>
            <a:xfrm>
              <a:off x="1134503" y="4143435"/>
              <a:ext cx="133090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lt1"/>
                  </a:solidFill>
                  <a:latin typeface="Century Gothic"/>
                  <a:ea typeface="Century Gothic"/>
                  <a:cs typeface="Century Gothic"/>
                  <a:sym typeface="Century Gothic"/>
                </a:rPr>
                <a:t>ACTION</a:t>
              </a:r>
              <a:endParaRPr sz="1800" b="1">
                <a:solidFill>
                  <a:schemeClr val="lt1"/>
                </a:solidFill>
                <a:latin typeface="Century Gothic"/>
                <a:ea typeface="Century Gothic"/>
                <a:cs typeface="Century Gothic"/>
                <a:sym typeface="Century Gothic"/>
              </a:endParaRPr>
            </a:p>
          </p:txBody>
        </p:sp>
      </p:grpSp>
      <p:sp>
        <p:nvSpPr>
          <p:cNvPr id="226" name="Google Shape;226;p9"/>
          <p:cNvSpPr/>
          <p:nvPr/>
        </p:nvSpPr>
        <p:spPr>
          <a:xfrm>
            <a:off x="2756704" y="4457035"/>
            <a:ext cx="780004"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a:solidFill>
                  <a:schemeClr val="lt1"/>
                </a:solidFill>
                <a:latin typeface="Century Gothic"/>
                <a:ea typeface="Century Gothic"/>
                <a:cs typeface="Century Gothic"/>
                <a:sym typeface="Century Gothic"/>
              </a:rPr>
              <a:t>+</a:t>
            </a:r>
            <a:endParaRPr/>
          </a:p>
        </p:txBody>
      </p:sp>
      <p:grpSp>
        <p:nvGrpSpPr>
          <p:cNvPr id="227" name="Google Shape;227;p9"/>
          <p:cNvGrpSpPr/>
          <p:nvPr/>
        </p:nvGrpSpPr>
        <p:grpSpPr>
          <a:xfrm>
            <a:off x="6808269" y="2404659"/>
            <a:ext cx="4548354" cy="2662021"/>
            <a:chOff x="7067913" y="2186575"/>
            <a:chExt cx="2268415" cy="1327638"/>
          </a:xfrm>
        </p:grpSpPr>
        <p:sp>
          <p:nvSpPr>
            <p:cNvPr id="228" name="Google Shape;228;p9"/>
            <p:cNvSpPr/>
            <p:nvPr/>
          </p:nvSpPr>
          <p:spPr>
            <a:xfrm>
              <a:off x="7067913" y="2186575"/>
              <a:ext cx="2268415" cy="1134207"/>
            </a:xfrm>
            <a:prstGeom prst="roundRect">
              <a:avLst>
                <a:gd name="adj" fmla="val 4586"/>
              </a:avLst>
            </a:prstGeom>
            <a:solidFill>
              <a:srgbClr val="103A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Century Gothic"/>
                  <a:ea typeface="Century Gothic"/>
                  <a:cs typeface="Century Gothic"/>
                  <a:sym typeface="Century Gothic"/>
                </a:rPr>
                <a:t>“Japanese people believe </a:t>
              </a:r>
              <a:br>
                <a:rPr lang="en-GB" sz="1800" b="1">
                  <a:solidFill>
                    <a:schemeClr val="lt1"/>
                  </a:solidFill>
                  <a:latin typeface="Century Gothic"/>
                  <a:ea typeface="Century Gothic"/>
                  <a:cs typeface="Century Gothic"/>
                  <a:sym typeface="Century Gothic"/>
                </a:rPr>
              </a:br>
              <a:r>
                <a:rPr lang="en-GB" sz="1800" b="1">
                  <a:solidFill>
                    <a:schemeClr val="lt1"/>
                  </a:solidFill>
                  <a:latin typeface="Century Gothic"/>
                  <a:ea typeface="Century Gothic"/>
                  <a:cs typeface="Century Gothic"/>
                  <a:sym typeface="Century Gothic"/>
                </a:rPr>
                <a:t>that the sum of small joys </a:t>
              </a:r>
              <a:endParaRPr/>
            </a:p>
            <a:p>
              <a:pPr marL="0" marR="0" lvl="0" indent="0" algn="ctr" rtl="0">
                <a:spcBef>
                  <a:spcPts val="0"/>
                </a:spcBef>
                <a:spcAft>
                  <a:spcPts val="0"/>
                </a:spcAft>
                <a:buNone/>
              </a:pPr>
              <a:r>
                <a:rPr lang="en-GB" sz="1800" b="1">
                  <a:solidFill>
                    <a:schemeClr val="lt1"/>
                  </a:solidFill>
                  <a:latin typeface="Century Gothic"/>
                  <a:ea typeface="Century Gothic"/>
                  <a:cs typeface="Century Gothic"/>
                  <a:sym typeface="Century Gothic"/>
                </a:rPr>
                <a:t>in everyday life results in </a:t>
              </a:r>
              <a:br>
                <a:rPr lang="en-GB" sz="1800" b="1">
                  <a:solidFill>
                    <a:schemeClr val="lt1"/>
                  </a:solidFill>
                  <a:latin typeface="Century Gothic"/>
                  <a:ea typeface="Century Gothic"/>
                  <a:cs typeface="Century Gothic"/>
                  <a:sym typeface="Century Gothic"/>
                </a:rPr>
              </a:br>
              <a:r>
                <a:rPr lang="en-GB" sz="1800" b="1">
                  <a:solidFill>
                    <a:schemeClr val="lt1"/>
                  </a:solidFill>
                  <a:latin typeface="Century Gothic"/>
                  <a:ea typeface="Century Gothic"/>
                  <a:cs typeface="Century Gothic"/>
                  <a:sym typeface="Century Gothic"/>
                </a:rPr>
                <a:t>a more fulfilling life as a whole.”</a:t>
              </a:r>
              <a:endParaRPr/>
            </a:p>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(Akihiro Hasegawa)</a:t>
              </a:r>
              <a:endParaRPr sz="1400">
                <a:solidFill>
                  <a:schemeClr val="lt1"/>
                </a:solidFill>
                <a:latin typeface="Century Gothic"/>
                <a:ea typeface="Century Gothic"/>
                <a:cs typeface="Century Gothic"/>
                <a:sym typeface="Century Gothic"/>
              </a:endParaRPr>
            </a:p>
          </p:txBody>
        </p:sp>
        <p:sp>
          <p:nvSpPr>
            <p:cNvPr id="229" name="Google Shape;229;p9"/>
            <p:cNvSpPr/>
            <p:nvPr/>
          </p:nvSpPr>
          <p:spPr>
            <a:xfrm rot="10800000">
              <a:off x="8058513" y="3285613"/>
              <a:ext cx="290146" cy="228600"/>
            </a:xfrm>
            <a:prstGeom prst="triangle">
              <a:avLst>
                <a:gd name="adj" fmla="val 50000"/>
              </a:avLst>
            </a:prstGeom>
            <a:solidFill>
              <a:srgbClr val="103A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0"/>
          <p:cNvSpPr txBox="1"/>
          <p:nvPr/>
        </p:nvSpPr>
        <p:spPr>
          <a:xfrm>
            <a:off x="1041905" y="1037063"/>
            <a:ext cx="2425182"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rgbClr val="D0353B"/>
                </a:solidFill>
                <a:latin typeface="Century Gothic"/>
                <a:ea typeface="Century Gothic"/>
                <a:cs typeface="Century Gothic"/>
                <a:sym typeface="Century Gothic"/>
              </a:rPr>
              <a:t>HOW MUCH CAN YOU CONTROL HOW HAPPY YOU ARE?</a:t>
            </a:r>
            <a:endParaRPr/>
          </a:p>
        </p:txBody>
      </p:sp>
      <p:sp>
        <p:nvSpPr>
          <p:cNvPr id="236" name="Google Shape;236;p10"/>
          <p:cNvSpPr/>
          <p:nvPr/>
        </p:nvSpPr>
        <p:spPr>
          <a:xfrm>
            <a:off x="1084155" y="3395918"/>
            <a:ext cx="22179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rgbClr val="103A5D"/>
                </a:solidFill>
                <a:latin typeface="Century Gothic"/>
                <a:ea typeface="Century Gothic"/>
                <a:cs typeface="Century Gothic"/>
                <a:sym typeface="Century Gothic"/>
              </a:rPr>
              <a:t>What affects happiness? </a:t>
            </a:r>
            <a:endParaRPr/>
          </a:p>
        </p:txBody>
      </p:sp>
      <p:grpSp>
        <p:nvGrpSpPr>
          <p:cNvPr id="237" name="Google Shape;237;p10"/>
          <p:cNvGrpSpPr/>
          <p:nvPr/>
        </p:nvGrpSpPr>
        <p:grpSpPr>
          <a:xfrm>
            <a:off x="3930011" y="938428"/>
            <a:ext cx="3046865" cy="4981144"/>
            <a:chOff x="3930011" y="938428"/>
            <a:chExt cx="3046865" cy="4981144"/>
          </a:xfrm>
        </p:grpSpPr>
        <p:pic>
          <p:nvPicPr>
            <p:cNvPr id="238" name="Google Shape;238;p10"/>
            <p:cNvPicPr preferRelativeResize="0"/>
            <p:nvPr/>
          </p:nvPicPr>
          <p:blipFill rotWithShape="1">
            <a:blip r:embed="rId3">
              <a:alphaModFix/>
            </a:blip>
            <a:srcRect/>
            <a:stretch/>
          </p:blipFill>
          <p:spPr>
            <a:xfrm>
              <a:off x="4952539" y="938428"/>
              <a:ext cx="2024337" cy="4981144"/>
            </a:xfrm>
            <a:prstGeom prst="rect">
              <a:avLst/>
            </a:prstGeom>
            <a:noFill/>
            <a:ln>
              <a:noFill/>
            </a:ln>
          </p:spPr>
        </p:pic>
        <p:sp>
          <p:nvSpPr>
            <p:cNvPr id="239" name="Google Shape;239;p10"/>
            <p:cNvSpPr/>
            <p:nvPr/>
          </p:nvSpPr>
          <p:spPr>
            <a:xfrm>
              <a:off x="3930011" y="966052"/>
              <a:ext cx="834298" cy="523220"/>
            </a:xfrm>
            <a:prstGeom prst="roundRect">
              <a:avLst>
                <a:gd name="adj" fmla="val 5085"/>
              </a:avLst>
            </a:prstGeom>
            <a:solidFill>
              <a:srgbClr val="103A5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40" name="Google Shape;240;p10"/>
            <p:cNvSpPr/>
            <p:nvPr/>
          </p:nvSpPr>
          <p:spPr>
            <a:xfrm>
              <a:off x="3931261" y="1042996"/>
              <a:ext cx="83429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100%</a:t>
              </a:r>
              <a:endParaRPr/>
            </a:p>
          </p:txBody>
        </p:sp>
        <p:cxnSp>
          <p:nvCxnSpPr>
            <p:cNvPr id="241" name="Google Shape;241;p10"/>
            <p:cNvCxnSpPr/>
            <p:nvPr/>
          </p:nvCxnSpPr>
          <p:spPr>
            <a:xfrm>
              <a:off x="4764309" y="1241544"/>
              <a:ext cx="1117306" cy="0"/>
            </a:xfrm>
            <a:prstGeom prst="straightConnector1">
              <a:avLst/>
            </a:prstGeom>
            <a:noFill/>
            <a:ln w="28575" cap="flat" cmpd="sng">
              <a:solidFill>
                <a:srgbClr val="103A5D"/>
              </a:solidFill>
              <a:prstDash val="solid"/>
              <a:miter lim="800000"/>
              <a:headEnd type="none" w="sm" len="sm"/>
              <a:tailEnd type="triangle" w="med" len="med"/>
            </a:ln>
          </p:spPr>
        </p:cxnSp>
        <p:sp>
          <p:nvSpPr>
            <p:cNvPr id="242" name="Google Shape;242;p10"/>
            <p:cNvSpPr/>
            <p:nvPr/>
          </p:nvSpPr>
          <p:spPr>
            <a:xfrm>
              <a:off x="3930011" y="1765161"/>
              <a:ext cx="834298" cy="523220"/>
            </a:xfrm>
            <a:prstGeom prst="roundRect">
              <a:avLst>
                <a:gd name="adj" fmla="val 5085"/>
              </a:avLst>
            </a:prstGeom>
            <a:solidFill>
              <a:srgbClr val="103A5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43" name="Google Shape;243;p10"/>
            <p:cNvSpPr/>
            <p:nvPr/>
          </p:nvSpPr>
          <p:spPr>
            <a:xfrm>
              <a:off x="3931261" y="1842105"/>
              <a:ext cx="83429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75%</a:t>
              </a:r>
              <a:endParaRPr/>
            </a:p>
          </p:txBody>
        </p:sp>
        <p:cxnSp>
          <p:nvCxnSpPr>
            <p:cNvPr id="244" name="Google Shape;244;p10"/>
            <p:cNvCxnSpPr/>
            <p:nvPr/>
          </p:nvCxnSpPr>
          <p:spPr>
            <a:xfrm>
              <a:off x="4764309" y="2040653"/>
              <a:ext cx="743112" cy="0"/>
            </a:xfrm>
            <a:prstGeom prst="straightConnector1">
              <a:avLst/>
            </a:prstGeom>
            <a:noFill/>
            <a:ln w="28575" cap="flat" cmpd="sng">
              <a:solidFill>
                <a:srgbClr val="103A5D"/>
              </a:solidFill>
              <a:prstDash val="solid"/>
              <a:miter lim="800000"/>
              <a:headEnd type="none" w="sm" len="sm"/>
              <a:tailEnd type="triangle" w="med" len="med"/>
            </a:ln>
          </p:spPr>
        </p:cxnSp>
        <p:sp>
          <p:nvSpPr>
            <p:cNvPr id="245" name="Google Shape;245;p10"/>
            <p:cNvSpPr/>
            <p:nvPr/>
          </p:nvSpPr>
          <p:spPr>
            <a:xfrm>
              <a:off x="3930011" y="2665584"/>
              <a:ext cx="834298" cy="523220"/>
            </a:xfrm>
            <a:prstGeom prst="roundRect">
              <a:avLst>
                <a:gd name="adj" fmla="val 5085"/>
              </a:avLst>
            </a:prstGeom>
            <a:solidFill>
              <a:srgbClr val="103A5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46" name="Google Shape;246;p10"/>
            <p:cNvSpPr/>
            <p:nvPr/>
          </p:nvSpPr>
          <p:spPr>
            <a:xfrm>
              <a:off x="3931261" y="2742528"/>
              <a:ext cx="83429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50%</a:t>
              </a:r>
              <a:endParaRPr/>
            </a:p>
          </p:txBody>
        </p:sp>
        <p:cxnSp>
          <p:nvCxnSpPr>
            <p:cNvPr id="247" name="Google Shape;247;p10"/>
            <p:cNvCxnSpPr/>
            <p:nvPr/>
          </p:nvCxnSpPr>
          <p:spPr>
            <a:xfrm>
              <a:off x="4764309" y="2941076"/>
              <a:ext cx="1037401" cy="0"/>
            </a:xfrm>
            <a:prstGeom prst="straightConnector1">
              <a:avLst/>
            </a:prstGeom>
            <a:noFill/>
            <a:ln w="28575" cap="flat" cmpd="sng">
              <a:solidFill>
                <a:srgbClr val="103A5D"/>
              </a:solidFill>
              <a:prstDash val="solid"/>
              <a:miter lim="800000"/>
              <a:headEnd type="none" w="sm" len="sm"/>
              <a:tailEnd type="triangle" w="med" len="med"/>
            </a:ln>
          </p:spPr>
        </p:cxnSp>
        <p:sp>
          <p:nvSpPr>
            <p:cNvPr id="248" name="Google Shape;248;p10"/>
            <p:cNvSpPr/>
            <p:nvPr/>
          </p:nvSpPr>
          <p:spPr>
            <a:xfrm>
              <a:off x="3930011" y="4046833"/>
              <a:ext cx="834298" cy="523220"/>
            </a:xfrm>
            <a:prstGeom prst="roundRect">
              <a:avLst>
                <a:gd name="adj" fmla="val 5085"/>
              </a:avLst>
            </a:prstGeom>
            <a:solidFill>
              <a:srgbClr val="103A5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49" name="Google Shape;249;p10"/>
            <p:cNvSpPr/>
            <p:nvPr/>
          </p:nvSpPr>
          <p:spPr>
            <a:xfrm>
              <a:off x="3931261" y="4123777"/>
              <a:ext cx="83429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25%</a:t>
              </a:r>
              <a:endParaRPr/>
            </a:p>
          </p:txBody>
        </p:sp>
        <p:cxnSp>
          <p:nvCxnSpPr>
            <p:cNvPr id="250" name="Google Shape;250;p10"/>
            <p:cNvCxnSpPr/>
            <p:nvPr/>
          </p:nvCxnSpPr>
          <p:spPr>
            <a:xfrm>
              <a:off x="4764309" y="4322325"/>
              <a:ext cx="955357" cy="0"/>
            </a:xfrm>
            <a:prstGeom prst="straightConnector1">
              <a:avLst/>
            </a:prstGeom>
            <a:noFill/>
            <a:ln w="28575" cap="flat" cmpd="sng">
              <a:solidFill>
                <a:srgbClr val="103A5D"/>
              </a:solidFill>
              <a:prstDash val="solid"/>
              <a:miter lim="800000"/>
              <a:headEnd type="none" w="sm" len="sm"/>
              <a:tailEnd type="triangle" w="med" len="med"/>
            </a:ln>
          </p:spPr>
        </p:cxnSp>
        <p:sp>
          <p:nvSpPr>
            <p:cNvPr id="251" name="Google Shape;251;p10"/>
            <p:cNvSpPr/>
            <p:nvPr/>
          </p:nvSpPr>
          <p:spPr>
            <a:xfrm>
              <a:off x="3975688" y="5222808"/>
              <a:ext cx="834298" cy="523220"/>
            </a:xfrm>
            <a:prstGeom prst="roundRect">
              <a:avLst>
                <a:gd name="adj" fmla="val 5085"/>
              </a:avLst>
            </a:prstGeom>
            <a:solidFill>
              <a:srgbClr val="103A5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52" name="Google Shape;252;p10"/>
            <p:cNvSpPr/>
            <p:nvPr/>
          </p:nvSpPr>
          <p:spPr>
            <a:xfrm>
              <a:off x="3931261" y="5299752"/>
              <a:ext cx="83429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0%</a:t>
              </a:r>
              <a:endParaRPr/>
            </a:p>
          </p:txBody>
        </p:sp>
        <p:cxnSp>
          <p:nvCxnSpPr>
            <p:cNvPr id="253" name="Google Shape;253;p10"/>
            <p:cNvCxnSpPr/>
            <p:nvPr/>
          </p:nvCxnSpPr>
          <p:spPr>
            <a:xfrm>
              <a:off x="4764309" y="5498300"/>
              <a:ext cx="818611" cy="0"/>
            </a:xfrm>
            <a:prstGeom prst="straightConnector1">
              <a:avLst/>
            </a:prstGeom>
            <a:noFill/>
            <a:ln w="28575" cap="flat" cmpd="sng">
              <a:solidFill>
                <a:srgbClr val="103A5D"/>
              </a:solidFill>
              <a:prstDash val="solid"/>
              <a:miter lim="800000"/>
              <a:headEnd type="none" w="sm" len="sm"/>
              <a:tailEnd type="triangle" w="med" len="med"/>
            </a:ln>
          </p:spPr>
        </p:cxnSp>
      </p:grpSp>
      <p:grpSp>
        <p:nvGrpSpPr>
          <p:cNvPr id="254" name="Google Shape;254;p10"/>
          <p:cNvGrpSpPr/>
          <p:nvPr/>
        </p:nvGrpSpPr>
        <p:grpSpPr>
          <a:xfrm>
            <a:off x="7685115" y="932278"/>
            <a:ext cx="3998965" cy="4981145"/>
            <a:chOff x="7995950" y="785918"/>
            <a:chExt cx="3998965" cy="4981145"/>
          </a:xfrm>
        </p:grpSpPr>
        <p:pic>
          <p:nvPicPr>
            <p:cNvPr id="255" name="Google Shape;255;p10"/>
            <p:cNvPicPr preferRelativeResize="0"/>
            <p:nvPr/>
          </p:nvPicPr>
          <p:blipFill rotWithShape="1">
            <a:blip r:embed="rId4">
              <a:alphaModFix/>
            </a:blip>
            <a:srcRect/>
            <a:stretch/>
          </p:blipFill>
          <p:spPr>
            <a:xfrm>
              <a:off x="7995950" y="785918"/>
              <a:ext cx="2024336" cy="4981145"/>
            </a:xfrm>
            <a:prstGeom prst="rect">
              <a:avLst/>
            </a:prstGeom>
            <a:noFill/>
            <a:ln>
              <a:noFill/>
            </a:ln>
          </p:spPr>
        </p:pic>
        <p:sp>
          <p:nvSpPr>
            <p:cNvPr id="256" name="Google Shape;256;p10"/>
            <p:cNvSpPr/>
            <p:nvPr/>
          </p:nvSpPr>
          <p:spPr>
            <a:xfrm>
              <a:off x="10020286" y="4045330"/>
              <a:ext cx="834298" cy="523220"/>
            </a:xfrm>
            <a:prstGeom prst="roundRect">
              <a:avLst>
                <a:gd name="adj" fmla="val 5085"/>
              </a:avLst>
            </a:prstGeom>
            <a:solidFill>
              <a:srgbClr val="103A5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57" name="Google Shape;257;p10"/>
            <p:cNvSpPr/>
            <p:nvPr/>
          </p:nvSpPr>
          <p:spPr>
            <a:xfrm>
              <a:off x="10020285" y="4122274"/>
              <a:ext cx="789871"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50%</a:t>
              </a:r>
              <a:endParaRPr/>
            </a:p>
          </p:txBody>
        </p:sp>
        <p:cxnSp>
          <p:nvCxnSpPr>
            <p:cNvPr id="258" name="Google Shape;258;p10"/>
            <p:cNvCxnSpPr>
              <a:stCxn id="256" idx="1"/>
            </p:cNvCxnSpPr>
            <p:nvPr/>
          </p:nvCxnSpPr>
          <p:spPr>
            <a:xfrm rot="10800000">
              <a:off x="9340486" y="4306940"/>
              <a:ext cx="679800" cy="0"/>
            </a:xfrm>
            <a:prstGeom prst="straightConnector1">
              <a:avLst/>
            </a:prstGeom>
            <a:noFill/>
            <a:ln w="28575" cap="flat" cmpd="sng">
              <a:solidFill>
                <a:srgbClr val="103A5D"/>
              </a:solidFill>
              <a:prstDash val="solid"/>
              <a:miter lim="800000"/>
              <a:headEnd type="none" w="sm" len="sm"/>
              <a:tailEnd type="triangle" w="med" len="med"/>
            </a:ln>
          </p:spPr>
        </p:cxnSp>
        <p:sp>
          <p:nvSpPr>
            <p:cNvPr id="259" name="Google Shape;259;p10"/>
            <p:cNvSpPr/>
            <p:nvPr/>
          </p:nvSpPr>
          <p:spPr>
            <a:xfrm>
              <a:off x="10020286" y="2905847"/>
              <a:ext cx="834298" cy="523220"/>
            </a:xfrm>
            <a:prstGeom prst="roundRect">
              <a:avLst>
                <a:gd name="adj" fmla="val 5085"/>
              </a:avLst>
            </a:prstGeom>
            <a:solidFill>
              <a:srgbClr val="103A5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60" name="Google Shape;260;p10"/>
            <p:cNvSpPr/>
            <p:nvPr/>
          </p:nvSpPr>
          <p:spPr>
            <a:xfrm>
              <a:off x="10020285" y="2982791"/>
              <a:ext cx="789871"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10%</a:t>
              </a:r>
              <a:endParaRPr/>
            </a:p>
          </p:txBody>
        </p:sp>
        <p:cxnSp>
          <p:nvCxnSpPr>
            <p:cNvPr id="261" name="Google Shape;261;p10"/>
            <p:cNvCxnSpPr>
              <a:stCxn id="259" idx="1"/>
            </p:cNvCxnSpPr>
            <p:nvPr/>
          </p:nvCxnSpPr>
          <p:spPr>
            <a:xfrm rot="10800000">
              <a:off x="9207286" y="3167457"/>
              <a:ext cx="813000" cy="0"/>
            </a:xfrm>
            <a:prstGeom prst="straightConnector1">
              <a:avLst/>
            </a:prstGeom>
            <a:noFill/>
            <a:ln w="28575" cap="flat" cmpd="sng">
              <a:solidFill>
                <a:srgbClr val="103A5D"/>
              </a:solidFill>
              <a:prstDash val="solid"/>
              <a:miter lim="800000"/>
              <a:headEnd type="none" w="sm" len="sm"/>
              <a:tailEnd type="triangle" w="med" len="med"/>
            </a:ln>
          </p:spPr>
        </p:cxnSp>
        <p:sp>
          <p:nvSpPr>
            <p:cNvPr id="262" name="Google Shape;262;p10"/>
            <p:cNvSpPr/>
            <p:nvPr/>
          </p:nvSpPr>
          <p:spPr>
            <a:xfrm>
              <a:off x="10020286" y="1030915"/>
              <a:ext cx="834298" cy="523220"/>
            </a:xfrm>
            <a:prstGeom prst="roundRect">
              <a:avLst>
                <a:gd name="adj" fmla="val 5085"/>
              </a:avLst>
            </a:prstGeom>
            <a:solidFill>
              <a:srgbClr val="103A5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63" name="Google Shape;263;p10"/>
            <p:cNvSpPr/>
            <p:nvPr/>
          </p:nvSpPr>
          <p:spPr>
            <a:xfrm>
              <a:off x="10020285" y="1107859"/>
              <a:ext cx="789871"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40%</a:t>
              </a:r>
              <a:endParaRPr/>
            </a:p>
          </p:txBody>
        </p:sp>
        <p:cxnSp>
          <p:nvCxnSpPr>
            <p:cNvPr id="264" name="Google Shape;264;p10"/>
            <p:cNvCxnSpPr>
              <a:stCxn id="262" idx="1"/>
            </p:cNvCxnSpPr>
            <p:nvPr/>
          </p:nvCxnSpPr>
          <p:spPr>
            <a:xfrm rot="10800000">
              <a:off x="8972086" y="1292525"/>
              <a:ext cx="1048200" cy="0"/>
            </a:xfrm>
            <a:prstGeom prst="straightConnector1">
              <a:avLst/>
            </a:prstGeom>
            <a:noFill/>
            <a:ln w="28575" cap="flat" cmpd="sng">
              <a:solidFill>
                <a:srgbClr val="103A5D"/>
              </a:solidFill>
              <a:prstDash val="solid"/>
              <a:miter lim="800000"/>
              <a:headEnd type="none" w="sm" len="sm"/>
              <a:tailEnd type="triangle" w="med" len="med"/>
            </a:ln>
          </p:spPr>
        </p:cxnSp>
        <p:sp>
          <p:nvSpPr>
            <p:cNvPr id="265" name="Google Shape;265;p10"/>
            <p:cNvSpPr/>
            <p:nvPr/>
          </p:nvSpPr>
          <p:spPr>
            <a:xfrm>
              <a:off x="9920872" y="4652280"/>
              <a:ext cx="152164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rgbClr val="103A5D"/>
                  </a:solidFill>
                  <a:latin typeface="Century Gothic"/>
                  <a:ea typeface="Century Gothic"/>
                  <a:cs typeface="Century Gothic"/>
                  <a:sym typeface="Century Gothic"/>
                </a:rPr>
                <a:t>Genetics</a:t>
              </a:r>
              <a:endParaRPr/>
            </a:p>
          </p:txBody>
        </p:sp>
        <p:sp>
          <p:nvSpPr>
            <p:cNvPr id="266" name="Google Shape;266;p10"/>
            <p:cNvSpPr/>
            <p:nvPr/>
          </p:nvSpPr>
          <p:spPr>
            <a:xfrm>
              <a:off x="9970579" y="3470149"/>
              <a:ext cx="202433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rgbClr val="103A5D"/>
                  </a:solidFill>
                  <a:latin typeface="Century Gothic"/>
                  <a:ea typeface="Century Gothic"/>
                  <a:cs typeface="Century Gothic"/>
                  <a:sym typeface="Century Gothic"/>
                </a:rPr>
                <a:t>Circumstances</a:t>
              </a:r>
              <a:endParaRPr/>
            </a:p>
          </p:txBody>
        </p:sp>
        <p:sp>
          <p:nvSpPr>
            <p:cNvPr id="267" name="Google Shape;267;p10"/>
            <p:cNvSpPr/>
            <p:nvPr/>
          </p:nvSpPr>
          <p:spPr>
            <a:xfrm>
              <a:off x="9962608" y="1613947"/>
              <a:ext cx="202433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rgbClr val="103A5D"/>
                  </a:solidFill>
                  <a:latin typeface="Century Gothic"/>
                  <a:ea typeface="Century Gothic"/>
                  <a:cs typeface="Century Gothic"/>
                  <a:sym typeface="Century Gothic"/>
                </a:rPr>
                <a:t>Choices/actions</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4268</Words>
  <Application>Microsoft Office PowerPoint</Application>
  <PresentationFormat>Widescreen</PresentationFormat>
  <Paragraphs>352</Paragraphs>
  <Slides>23</Slides>
  <Notes>21</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Calibri</vt:lpstr>
      <vt:lpstr>Century Gothic</vt:lpstr>
      <vt:lpstr>Maiandra GD</vt:lpstr>
      <vt:lpstr>Questrial</vt:lpstr>
      <vt:lpstr>Lato</vt:lpstr>
      <vt:lpstr>Office Theme</vt:lpstr>
      <vt:lpstr>1_Office Theme</vt:lpstr>
      <vt:lpstr>Newburgh Primary School</vt:lpstr>
      <vt:lpstr>Newburgh Primary School Values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Temp 2</dc:creator>
  <cp:lastModifiedBy>J Simpkins NPS</cp:lastModifiedBy>
  <cp:revision>6</cp:revision>
  <dcterms:created xsi:type="dcterms:W3CDTF">2019-08-23T10:30:58Z</dcterms:created>
  <dcterms:modified xsi:type="dcterms:W3CDTF">2021-05-09T14:22:09Z</dcterms:modified>
</cp:coreProperties>
</file>