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67" r:id="rId2"/>
    <p:sldId id="257" r:id="rId3"/>
    <p:sldId id="258" r:id="rId4"/>
    <p:sldId id="260" r:id="rId5"/>
    <p:sldId id="261" r:id="rId6"/>
    <p:sldId id="262" r:id="rId7"/>
    <p:sldId id="263" r:id="rId8"/>
    <p:sldId id="268" r:id="rId9"/>
    <p:sldId id="269" r:id="rId10"/>
    <p:sldId id="270" r:id="rId11"/>
    <p:sldId id="271" r:id="rId12"/>
    <p:sldId id="272" r:id="rId13"/>
    <p:sldId id="273" r:id="rId14"/>
    <p:sldId id="274" r:id="rId15"/>
    <p:sldId id="275" r:id="rId1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63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1143000" y="685800"/>
            <a:ext cx="4572000" cy="3429000"/>
          </a:xfrm>
          <a:prstGeom prst="rect">
            <a:avLst/>
          </a:prstGeom>
        </p:spPr>
        <p:txBody>
          <a:bodyPr/>
          <a:lstStyle/>
          <a:p>
            <a:endParaRPr/>
          </a:p>
        </p:txBody>
      </p:sp>
      <p:sp>
        <p:nvSpPr>
          <p:cNvPr id="142" name="Shape 14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r>
              <a:t>Extension: can students think of what types of jobs these people might have had?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381000" y="685800"/>
            <a:ext cx="6096000" cy="3429000"/>
          </a:xfrm>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p>
            <a:r>
              <a:t>Optional: ask them to discuss the above questions in pairs.</a:t>
            </a:r>
          </a:p>
          <a:p>
            <a:endParaRPr/>
          </a:p>
          <a:p>
            <a:r>
              <a:t>Challenge: ask students if they can think of a memory which makes them both happy and sad. Can they explain why it makes them feel both?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xfrm>
            <a:off x="381000" y="685800"/>
            <a:ext cx="6096000" cy="3429000"/>
          </a:xfrm>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t>Explain that the last place you acted out is real! It is called the Glade.</a:t>
            </a:r>
          </a:p>
          <a:p>
            <a:endParaRPr/>
          </a:p>
          <a:p>
            <a:r>
              <a:t>Explain that the National Memorial Arboretum is a site in Staffordshire, full of almost 400 memorials amongst 25,000 trees. It is a year round space to celebrate lives lived and remember lives lost, helping each generation remember the unique contribution of those who have served and sacrificed.</a:t>
            </a:r>
          </a:p>
          <a:p>
            <a:endParaRPr/>
          </a:p>
          <a:p>
            <a:r>
              <a:t>Explain that for this lesson they will be exploring remembrance by looking how it makes them feel and coming up with their own creative way to remember using the Glade as inspiration.</a:t>
            </a:r>
          </a:p>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381000" y="685800"/>
            <a:ext cx="6096000" cy="3429000"/>
          </a:xfrm>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r>
              <a:t>Have them discuss what they think each picture symbolises or means.</a:t>
            </a:r>
          </a:p>
          <a:p>
            <a:endParaRPr/>
          </a:p>
          <a:p>
            <a:r>
              <a:t>Extension: Why do plants have meaning? Can anyone think of other examples?</a:t>
            </a:r>
          </a:p>
          <a:p>
            <a:endParaRPr/>
          </a:p>
          <a:p>
            <a:r>
              <a:t>You can explain to them that a symbol is something that stands for or represents something else.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t>Explain that a professional poet Joseph Coelho has been to the Glade and come up with his own way to express his feelings about Remembrance using a poem.</a:t>
            </a:r>
          </a:p>
          <a:p>
            <a:endParaRPr/>
          </a:p>
          <a:p>
            <a:r>
              <a:t>If possible provide pupils with a print out of the poem, then play Joe’s performance of it and have the pupils read along with it.</a:t>
            </a:r>
          </a:p>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381000" y="685800"/>
            <a:ext cx="6096000" cy="3429000"/>
          </a:xfrm>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r>
              <a:t>© Joseph Coelho 2020</a:t>
            </a:r>
          </a:p>
          <a:p>
            <a:endParaRPr/>
          </a:p>
          <a:p>
            <a:r>
              <a:t>Make sure to take time going through the poem. Stop to check if they understand what they read and if they have any questions.</a:t>
            </a:r>
          </a:p>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92" name="Title Text"/>
          <p:cNvSpPr txBox="1">
            <a:spLocks noGrp="1"/>
          </p:cNvSpPr>
          <p:nvPr>
            <p:ph type="title"/>
          </p:nvPr>
        </p:nvSpPr>
        <p:spPr>
          <a:xfrm>
            <a:off x="914400" y="2125979"/>
            <a:ext cx="10363200" cy="461666"/>
          </a:xfrm>
          <a:prstGeom prst="rect">
            <a:avLst/>
          </a:prstGeom>
        </p:spPr>
        <p:txBody>
          <a:bodyPr lIns="0" tIns="0" rIns="0" bIns="0" anchor="t"/>
          <a:lstStyle>
            <a:lvl1pPr>
              <a:lnSpc>
                <a:spcPct val="100000"/>
              </a:lnSpc>
              <a:defRPr sz="3000" b="1">
                <a:solidFill>
                  <a:srgbClr val="003954"/>
                </a:solidFill>
                <a:latin typeface="Lucida Sans"/>
                <a:ea typeface="Lucida Sans"/>
                <a:cs typeface="Lucida Sans"/>
                <a:sym typeface="Lucida Sans"/>
              </a:defRPr>
            </a:lvl1pPr>
          </a:lstStyle>
          <a:p>
            <a:r>
              <a:t>Title Text</a:t>
            </a:r>
          </a:p>
        </p:txBody>
      </p:sp>
      <p:sp>
        <p:nvSpPr>
          <p:cNvPr id="93" name="Body Level One…"/>
          <p:cNvSpPr txBox="1">
            <a:spLocks noGrp="1"/>
          </p:cNvSpPr>
          <p:nvPr>
            <p:ph type="body" sz="quarter" idx="1"/>
          </p:nvPr>
        </p:nvSpPr>
        <p:spPr>
          <a:xfrm>
            <a:off x="1828800" y="3840479"/>
            <a:ext cx="8534400" cy="277000"/>
          </a:xfrm>
          <a:prstGeom prst="rect">
            <a:avLst/>
          </a:prstGeom>
        </p:spPr>
        <p:txBody>
          <a:bodyPr lIns="0" tIns="0" rIns="0" bIns="0"/>
          <a:lstStyle>
            <a:lvl1pPr marL="0" indent="0">
              <a:lnSpc>
                <a:spcPct val="100000"/>
              </a:lnSpc>
              <a:spcBef>
                <a:spcPts val="0"/>
              </a:spcBef>
              <a:buSzTx/>
              <a:buFontTx/>
              <a:buNone/>
              <a:defRPr sz="1800"/>
            </a:lvl1pPr>
            <a:lvl2pPr marL="0" indent="293201">
              <a:lnSpc>
                <a:spcPct val="100000"/>
              </a:lnSpc>
              <a:spcBef>
                <a:spcPts val="0"/>
              </a:spcBef>
              <a:buSzTx/>
              <a:buFontTx/>
              <a:buNone/>
              <a:defRPr sz="1800"/>
            </a:lvl2pPr>
            <a:lvl3pPr marL="0" indent="586405">
              <a:lnSpc>
                <a:spcPct val="100000"/>
              </a:lnSpc>
              <a:spcBef>
                <a:spcPts val="0"/>
              </a:spcBef>
              <a:buSzTx/>
              <a:buFontTx/>
              <a:buNone/>
              <a:defRPr sz="1800"/>
            </a:lvl3pPr>
            <a:lvl4pPr marL="0" indent="879606">
              <a:lnSpc>
                <a:spcPct val="100000"/>
              </a:lnSpc>
              <a:spcBef>
                <a:spcPts val="0"/>
              </a:spcBef>
              <a:buSzTx/>
              <a:buFontTx/>
              <a:buNone/>
              <a:defRPr sz="1800"/>
            </a:lvl4pPr>
            <a:lvl5pPr marL="0" indent="1172809">
              <a:lnSpc>
                <a:spcPct val="100000"/>
              </a:lnSpc>
              <a:spcBef>
                <a:spcPts val="0"/>
              </a:spcBef>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11337974" y="6377940"/>
            <a:ext cx="244426" cy="241648"/>
          </a:xfrm>
          <a:prstGeom prst="rect">
            <a:avLst/>
          </a:prstGeom>
        </p:spPr>
        <p:txBody>
          <a:bodyPr lIns="0" tIns="0" rIns="0" bIns="0" anchor="t"/>
          <a:lstStyle>
            <a:lvl1pPr>
              <a:defRPr sz="1800"/>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715204" y="668842"/>
            <a:ext cx="10761593" cy="296108"/>
          </a:xfrm>
          <a:prstGeom prst="rect">
            <a:avLst/>
          </a:prstGeom>
        </p:spPr>
        <p:txBody>
          <a:bodyPr lIns="0" tIns="0" rIns="0" bIns="0" anchor="t"/>
          <a:lstStyle>
            <a:lvl1pPr>
              <a:lnSpc>
                <a:spcPct val="100000"/>
              </a:lnSpc>
              <a:defRPr sz="1900" b="1">
                <a:solidFill>
                  <a:srgbClr val="003954"/>
                </a:solidFill>
                <a:latin typeface="Lucida Sans"/>
                <a:ea typeface="Lucida Sans"/>
                <a:cs typeface="Lucida Sans"/>
                <a:sym typeface="Lucida Sans"/>
              </a:defRPr>
            </a:lvl1pPr>
          </a:lstStyle>
          <a:p>
            <a:r>
              <a:t>Title Text</a:t>
            </a:r>
          </a:p>
        </p:txBody>
      </p:sp>
      <p:sp>
        <p:nvSpPr>
          <p:cNvPr id="102" name="Body Level One…"/>
          <p:cNvSpPr txBox="1">
            <a:spLocks noGrp="1"/>
          </p:cNvSpPr>
          <p:nvPr>
            <p:ph type="body" sz="quarter" idx="1"/>
          </p:nvPr>
        </p:nvSpPr>
        <p:spPr>
          <a:xfrm>
            <a:off x="714219" y="1618039"/>
            <a:ext cx="10763561" cy="277001"/>
          </a:xfrm>
          <a:prstGeom prst="rect">
            <a:avLst/>
          </a:prstGeom>
        </p:spPr>
        <p:txBody>
          <a:bodyPr lIns="0" tIns="0" rIns="0" bIns="0"/>
          <a:lstStyle>
            <a:lvl1pPr marL="0" indent="0">
              <a:lnSpc>
                <a:spcPct val="100000"/>
              </a:lnSpc>
              <a:spcBef>
                <a:spcPts val="0"/>
              </a:spcBef>
              <a:buSzTx/>
              <a:buFontTx/>
              <a:buNone/>
              <a:defRPr sz="1800"/>
            </a:lvl1pPr>
            <a:lvl2pPr marL="0" indent="293201">
              <a:lnSpc>
                <a:spcPct val="100000"/>
              </a:lnSpc>
              <a:spcBef>
                <a:spcPts val="0"/>
              </a:spcBef>
              <a:buSzTx/>
              <a:buFontTx/>
              <a:buNone/>
              <a:defRPr sz="1800"/>
            </a:lvl2pPr>
            <a:lvl3pPr marL="0" indent="586405">
              <a:lnSpc>
                <a:spcPct val="100000"/>
              </a:lnSpc>
              <a:spcBef>
                <a:spcPts val="0"/>
              </a:spcBef>
              <a:buSzTx/>
              <a:buFontTx/>
              <a:buNone/>
              <a:defRPr sz="1800"/>
            </a:lvl3pPr>
            <a:lvl4pPr marL="0" indent="879606">
              <a:lnSpc>
                <a:spcPct val="100000"/>
              </a:lnSpc>
              <a:spcBef>
                <a:spcPts val="0"/>
              </a:spcBef>
              <a:buSzTx/>
              <a:buFontTx/>
              <a:buNone/>
              <a:defRPr sz="1800"/>
            </a:lvl4pPr>
            <a:lvl5pPr marL="0" indent="1172809">
              <a:lnSpc>
                <a:spcPct val="100000"/>
              </a:lnSpc>
              <a:spcBef>
                <a:spcPts val="0"/>
              </a:spcBef>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11337974" y="6377940"/>
            <a:ext cx="244426" cy="241648"/>
          </a:xfrm>
          <a:prstGeom prst="rect">
            <a:avLst/>
          </a:prstGeom>
        </p:spPr>
        <p:txBody>
          <a:bodyPr lIns="0" tIns="0" rIns="0" bIns="0" anchor="t"/>
          <a:lstStyle>
            <a:lvl1pPr>
              <a:defRPr sz="1800"/>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715204" y="668842"/>
            <a:ext cx="10761593" cy="296108"/>
          </a:xfrm>
          <a:prstGeom prst="rect">
            <a:avLst/>
          </a:prstGeom>
        </p:spPr>
        <p:txBody>
          <a:bodyPr lIns="0" tIns="0" rIns="0" bIns="0" anchor="t"/>
          <a:lstStyle>
            <a:lvl1pPr>
              <a:lnSpc>
                <a:spcPct val="100000"/>
              </a:lnSpc>
              <a:defRPr sz="1900" b="1">
                <a:solidFill>
                  <a:srgbClr val="003954"/>
                </a:solidFill>
                <a:latin typeface="Lucida Sans"/>
                <a:ea typeface="Lucida Sans"/>
                <a:cs typeface="Lucida Sans"/>
                <a:sym typeface="Lucida Sans"/>
              </a:defRPr>
            </a:lvl1pPr>
          </a:lstStyle>
          <a:p>
            <a:r>
              <a:t>Title Text</a:t>
            </a:r>
          </a:p>
        </p:txBody>
      </p:sp>
      <p:sp>
        <p:nvSpPr>
          <p:cNvPr id="120" name="Body Level One…"/>
          <p:cNvSpPr txBox="1">
            <a:spLocks noGrp="1"/>
          </p:cNvSpPr>
          <p:nvPr>
            <p:ph type="body" sz="quarter" idx="1"/>
          </p:nvPr>
        </p:nvSpPr>
        <p:spPr>
          <a:xfrm>
            <a:off x="609600" y="1577339"/>
            <a:ext cx="5303521" cy="277000"/>
          </a:xfrm>
          <a:prstGeom prst="rect">
            <a:avLst/>
          </a:prstGeom>
        </p:spPr>
        <p:txBody>
          <a:bodyPr lIns="0" tIns="0" rIns="0" bIns="0"/>
          <a:lstStyle>
            <a:lvl1pPr marL="0" indent="0">
              <a:lnSpc>
                <a:spcPct val="100000"/>
              </a:lnSpc>
              <a:spcBef>
                <a:spcPts val="0"/>
              </a:spcBef>
              <a:buSzTx/>
              <a:buFontTx/>
              <a:buNone/>
              <a:defRPr sz="1800"/>
            </a:lvl1pPr>
            <a:lvl2pPr marL="0" indent="293201">
              <a:lnSpc>
                <a:spcPct val="100000"/>
              </a:lnSpc>
              <a:spcBef>
                <a:spcPts val="0"/>
              </a:spcBef>
              <a:buSzTx/>
              <a:buFontTx/>
              <a:buNone/>
              <a:defRPr sz="1800"/>
            </a:lvl2pPr>
            <a:lvl3pPr marL="0" indent="586405">
              <a:lnSpc>
                <a:spcPct val="100000"/>
              </a:lnSpc>
              <a:spcBef>
                <a:spcPts val="0"/>
              </a:spcBef>
              <a:buSzTx/>
              <a:buFontTx/>
              <a:buNone/>
              <a:defRPr sz="1800"/>
            </a:lvl3pPr>
            <a:lvl4pPr marL="0" indent="879606">
              <a:lnSpc>
                <a:spcPct val="100000"/>
              </a:lnSpc>
              <a:spcBef>
                <a:spcPts val="0"/>
              </a:spcBef>
              <a:buSzTx/>
              <a:buFontTx/>
              <a:buNone/>
              <a:defRPr sz="1800"/>
            </a:lvl4pPr>
            <a:lvl5pPr marL="0" indent="1172809">
              <a:lnSpc>
                <a:spcPct val="100000"/>
              </a:lnSpc>
              <a:spcBef>
                <a:spcPts val="0"/>
              </a:spcBef>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1337974" y="6377940"/>
            <a:ext cx="244426" cy="241648"/>
          </a:xfrm>
          <a:prstGeom prst="rect">
            <a:avLst/>
          </a:prstGeom>
        </p:spPr>
        <p:txBody>
          <a:bodyPr lIns="0" tIns="0" rIns="0" bIns="0" anchor="t"/>
          <a:lstStyle>
            <a:lvl1pPr>
              <a:defRPr sz="1800"/>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28" name="Slide Number"/>
          <p:cNvSpPr txBox="1">
            <a:spLocks noGrp="1"/>
          </p:cNvSpPr>
          <p:nvPr>
            <p:ph type="sldNum" sz="quarter" idx="2"/>
          </p:nvPr>
        </p:nvSpPr>
        <p:spPr>
          <a:xfrm>
            <a:off x="11337974" y="6377940"/>
            <a:ext cx="244426" cy="241648"/>
          </a:xfrm>
          <a:prstGeom prst="rect">
            <a:avLst/>
          </a:prstGeom>
        </p:spPr>
        <p:txBody>
          <a:bodyPr lIns="0" tIns="0" rIns="0" bIns="0" anchor="t"/>
          <a:lstStyle>
            <a:lvl1pPr>
              <a:defRPr sz="1800"/>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5" name="Slide Number"/>
          <p:cNvSpPr txBox="1">
            <a:spLocks noGrp="1"/>
          </p:cNvSpPr>
          <p:nvPr>
            <p:ph type="sldNum" sz="quarter" idx="2"/>
          </p:nvPr>
        </p:nvSpPr>
        <p:spPr>
          <a:xfrm>
            <a:off x="11337974" y="6377940"/>
            <a:ext cx="244426" cy="241648"/>
          </a:xfrm>
          <a:prstGeom prst="rect">
            <a:avLst/>
          </a:prstGeom>
        </p:spPr>
        <p:txBody>
          <a:bodyPr lIns="0" tIns="0" rIns="0" bIns="0" anchor="t"/>
          <a:lstStyle>
            <a:lvl1pPr>
              <a:defRPr sz="1800"/>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vimeo.com/showcase/6972205/video/46572786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kD2WqXDor4I&amp;feature=emb_logo" TargetMode="External"/><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4801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13817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16166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9370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93865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3324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36564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160" name="Image" descr="Image">
            <a:hlinkClick r:id="rId4"/>
          </p:cNvPr>
          <p:cNvPicPr>
            <a:picLocks noChangeAspect="1"/>
          </p:cNvPicPr>
          <p:nvPr/>
        </p:nvPicPr>
        <p:blipFill>
          <a:blip r:embed="rId5">
            <a:extLst/>
          </a:blip>
          <a:stretch>
            <a:fillRect/>
          </a:stretch>
        </p:blipFill>
        <p:spPr>
          <a:xfrm>
            <a:off x="2919335" y="1645037"/>
            <a:ext cx="6353330" cy="3567926"/>
          </a:xfrm>
          <a:prstGeom prst="rect">
            <a:avLst/>
          </a:prstGeom>
          <a:ln w="12700">
            <a:miter lim="400000"/>
          </a:ln>
        </p:spPr>
      </p:pic>
      <p:pic>
        <p:nvPicPr>
          <p:cNvPr id="161" name="Image" descr="Image">
            <a:hlinkClick r:id="rId4"/>
          </p:cNvPr>
          <p:cNvPicPr>
            <a:picLocks noChangeAspect="1"/>
          </p:cNvPicPr>
          <p:nvPr/>
        </p:nvPicPr>
        <p:blipFill>
          <a:blip r:embed="rId6">
            <a:extLst/>
          </a:blip>
          <a:stretch>
            <a:fillRect/>
          </a:stretch>
        </p:blipFill>
        <p:spPr>
          <a:xfrm>
            <a:off x="5451567" y="2784568"/>
            <a:ext cx="1288866" cy="128886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00" name="Image" descr="Image">
            <a:hlinkClick r:id="rId3"/>
          </p:cNvPr>
          <p:cNvPicPr>
            <a:picLocks noChangeAspect="1"/>
          </p:cNvPicPr>
          <p:nvPr/>
        </p:nvPicPr>
        <p:blipFill>
          <a:blip r:embed="rId4">
            <a:extLst/>
          </a:blip>
          <a:stretch>
            <a:fillRect/>
          </a:stretch>
        </p:blipFill>
        <p:spPr>
          <a:xfrm>
            <a:off x="4195539" y="1670353"/>
            <a:ext cx="7384936" cy="4158078"/>
          </a:xfrm>
          <a:prstGeom prst="rect">
            <a:avLst/>
          </a:prstGeom>
          <a:ln w="12700">
            <a:miter lim="400000"/>
          </a:ln>
        </p:spPr>
      </p:pic>
      <p:pic>
        <p:nvPicPr>
          <p:cNvPr id="101" name="Image" descr="Image">
            <a:hlinkClick r:id="rId3"/>
          </p:cNvPr>
          <p:cNvPicPr>
            <a:picLocks noChangeAspect="1"/>
          </p:cNvPicPr>
          <p:nvPr/>
        </p:nvPicPr>
        <p:blipFill>
          <a:blip r:embed="rId5">
            <a:extLst/>
          </a:blip>
          <a:stretch>
            <a:fillRect/>
          </a:stretch>
        </p:blipFill>
        <p:spPr>
          <a:xfrm>
            <a:off x="7243574" y="3104960"/>
            <a:ext cx="1288866" cy="1288865"/>
          </a:xfrm>
          <a:prstGeom prst="rect">
            <a:avLst/>
          </a:prstGeom>
          <a:ln w="12700">
            <a:miter lim="400000"/>
          </a:ln>
        </p:spPr>
      </p:pic>
    </p:spTree>
    <p:extLst>
      <p:ext uri="{BB962C8B-B14F-4D97-AF65-F5344CB8AC3E}">
        <p14:creationId xmlns:p14="http://schemas.microsoft.com/office/powerpoint/2010/main" val="1910517685"/>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30332"/>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49</TotalTime>
  <Words>289</Words>
  <Application>Microsoft Office PowerPoint</Application>
  <PresentationFormat>Widescreen</PresentationFormat>
  <Paragraphs>20</Paragraphs>
  <Slides>15</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Lucida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Simpkins NPS</dc:creator>
  <cp:lastModifiedBy>J Simpkins NPS</cp:lastModifiedBy>
  <cp:revision>7</cp:revision>
  <dcterms:modified xsi:type="dcterms:W3CDTF">2020-10-31T12:29:27Z</dcterms:modified>
</cp:coreProperties>
</file>