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4"/>
  </p:sldMasterIdLst>
  <p:notesMasterIdLst>
    <p:notesMasterId r:id="rId19"/>
  </p:notesMasterIdLst>
  <p:handoutMasterIdLst>
    <p:handoutMasterId r:id="rId20"/>
  </p:handoutMasterIdLst>
  <p:sldIdLst>
    <p:sldId id="294" r:id="rId5"/>
    <p:sldId id="256" r:id="rId6"/>
    <p:sldId id="262" r:id="rId7"/>
    <p:sldId id="296" r:id="rId8"/>
    <p:sldId id="297" r:id="rId9"/>
    <p:sldId id="295" r:id="rId10"/>
    <p:sldId id="259" r:id="rId11"/>
    <p:sldId id="298" r:id="rId12"/>
    <p:sldId id="299" r:id="rId13"/>
    <p:sldId id="258" r:id="rId14"/>
    <p:sldId id="270" r:id="rId15"/>
    <p:sldId id="260" r:id="rId16"/>
    <p:sldId id="264" r:id="rId17"/>
    <p:sldId id="265" r:id="rId18"/>
  </p:sldIdLst>
  <p:sldSz cx="9144000" cy="6858000" type="screen4x3"/>
  <p:notesSz cx="6808788" cy="99409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B3B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68" autoAdjust="0"/>
    <p:restoredTop sz="94894" autoAdjust="0"/>
  </p:normalViewPr>
  <p:slideViewPr>
    <p:cSldViewPr>
      <p:cViewPr varScale="1">
        <p:scale>
          <a:sx n="85" d="100"/>
          <a:sy n="85" d="100"/>
        </p:scale>
        <p:origin x="161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0475" cy="49877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6737" y="0"/>
            <a:ext cx="2950475" cy="49877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D7C046-ABC3-445F-B61B-1C9E6DC33359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2154"/>
            <a:ext cx="2950475" cy="4987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6737" y="9442154"/>
            <a:ext cx="2950475" cy="4987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B03FE5-834D-4C50-8911-422C37E35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5826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6038" y="0"/>
            <a:ext cx="2951162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5633E4-F05E-4C96-BC21-557FAFE8F44D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8400" y="1243013"/>
            <a:ext cx="4471988" cy="33543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84725"/>
            <a:ext cx="5446712" cy="391318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245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6038" y="9442450"/>
            <a:ext cx="2951162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A72B92-298C-47E9-9364-D43FBBF0E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857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Welcome:</a:t>
            </a:r>
            <a:r>
              <a:rPr lang="en-GB" baseline="0" dirty="0"/>
              <a:t> </a:t>
            </a:r>
          </a:p>
          <a:p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Thank you for all coming tonight – its so lovely to have you in school</a:t>
            </a:r>
          </a:p>
          <a:p>
            <a:endParaRPr lang="en-GB" baseline="0" dirty="0"/>
          </a:p>
          <a:p>
            <a:r>
              <a:rPr lang="en-GB" baseline="0" dirty="0"/>
              <a:t>If you have any questions there is a time at the end and opportunities to chat to the teachers too. </a:t>
            </a:r>
          </a:p>
          <a:p>
            <a:r>
              <a:rPr lang="en-GB" baseline="0" dirty="0"/>
              <a:t>This presentation will also be made available on the school website – so don’t worry about making any notes.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EB886-C1E1-4748-B2FC-7BDEF7E74A9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295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C4B20-63D6-4CB4-A38D-71CF1E4A2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9269BD-288D-4335-BB44-07ADB4C24F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5BA9D-7BFD-44FE-A856-5078C7EB3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37A2DB-E174-461A-88EB-96A5F2E70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CD497-4D98-4BDE-B23B-E084A0C88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646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DE182-5C89-4AF1-B600-8161EE759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C545D-603E-4998-8A24-6EEA5513E9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7283B-CD72-4D49-8BF8-E4EFC70B1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88CEC-8044-4032-B83B-B2834F477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B8F49-239C-4A98-B417-3F3A7BFC3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161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83E3E-9F5E-4D07-B4AB-1F9E3B20F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33260-A682-4405-AB53-3D7DFD01E0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55F71E-748F-4428-B445-AA97E865C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AD868-2828-4B37-AE08-91F6B8565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F22B8-5213-4873-97F3-73DDE7BA6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828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2DCA3-C4F5-44B9-8F22-6AB1D0AD3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89CD3-1CA2-494F-8102-8E2EBD2692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5E129F-6993-4802-86E3-601C5746E3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8E1895-93DC-46C6-897F-A354D25C4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5706F8-AE7C-4D3B-A5A9-C386FACF0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7FF562-F8C0-46D3-8AEF-70DE7F0C4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814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08EA6-0711-44A5-8F83-19E6AB3CB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850458-7AC8-4107-971D-86D36A07BB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CDCA9A-0A9C-4DF0-8B9E-EFE8ACB162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FF593B-2AD2-49AB-BCB5-080C26528A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7B7823-3E11-4874-BD7F-AA86BF62EE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2E4CAA-2977-43E9-A78E-6465CD933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D5024E-3939-417B-A60C-111AC435A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CAC430-00C4-4823-9859-106303348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97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1E6C0-0768-43B5-BCB3-19CF4F40E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BABCF6-7F3B-4C7B-A761-67CA6CED0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768D84-5F19-46FD-B8B2-55E39BDA3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066A5E-0CB3-4B2D-B715-6C5C7C3F6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363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CE94C3-4589-4270-8E95-9036D739F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8CF4B7-86E5-4BBF-8BD7-9088C98B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A2171C-6329-4100-8258-33FEB5372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948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D18A7-938E-48FE-B4BD-D09BF1CCB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65DD1-83E5-42D6-98D6-11A20BBE1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E177B8-F068-4E51-B6E0-B692BF2A47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A7B031-DFF4-4DA9-BA1C-B35ECA5B5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78C32F-0C14-43AD-BD02-A800EC391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C34409-4F3A-4A58-89F0-4B5851BFA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889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C7E6A-E331-48EA-AFF4-6E9187F50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5C2F16-3FFF-4F74-8A62-E12CC32704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4D2E90-53DB-4A16-BC52-3335945C07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778847-6783-4097-A175-CE9526E26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848B08-9145-4A95-A5EC-213DA3D87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E425C6-3C29-43B5-B604-5EF043377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993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8EBB7-59A9-4874-8F09-CEB37AEC0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B6094-CE63-4BD7-B0BA-516F56306C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E35497-A442-46C1-A3FB-68F0707B7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BF686-B242-4743-8AC5-2A2788FBE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21A9F-22F0-4FA5-9B77-1D0E9D380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226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38CEE9-8B72-4F62-A924-7A92AAEDAB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57C1E0-1BDF-4555-B44E-C589DD93B6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3A1D0-D6BD-4D17-B0E4-C1BC72C18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16883-90F2-4CAA-A6AC-ACEE3AF0E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EB6C0-514E-42F7-864C-FFFA5876A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6772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8F50CF0-7203-4302-B554-0287680DDB63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874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3B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722B2-3C1F-4DA4-A58E-10C457A59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81414F-16E1-45C4-821F-FBB9AF7CB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FF7C6-339A-419F-84AA-DCC41B71FE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B347F-3B47-4F77-A1D0-F3E06E738A77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B5147-B38E-476D-B414-8DF7D0784E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EE901-8B4A-4EA9-A739-0D66B758A1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20EFD-36B7-4481-9688-0D09245877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220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99918"/>
            <a:ext cx="9144000" cy="2657288"/>
          </a:xfrm>
        </p:spPr>
        <p:txBody>
          <a:bodyPr>
            <a:noAutofit/>
          </a:bodyPr>
          <a:lstStyle/>
          <a:p>
            <a:pPr algn="ctr"/>
            <a:br>
              <a:rPr lang="en-GB" sz="4950" dirty="0">
                <a:latin typeface="XCCW Joined 5a" panose="03050602040000000000" pitchFamily="66" charset="0"/>
              </a:rPr>
            </a:br>
            <a:endParaRPr lang="en-GB" sz="4950" dirty="0">
              <a:latin typeface="XCCW Joined 5a" panose="03050602040000000000" pitchFamily="66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3694508"/>
            <a:ext cx="3120787" cy="312078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A333BF3-AB32-47D7-BC3A-0EED25563476}"/>
              </a:ext>
            </a:extLst>
          </p:cNvPr>
          <p:cNvSpPr/>
          <p:nvPr/>
        </p:nvSpPr>
        <p:spPr>
          <a:xfrm>
            <a:off x="251520" y="-31692"/>
            <a:ext cx="889248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Year 5 </a:t>
            </a:r>
            <a:b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</a:br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Bell Heath Residential</a:t>
            </a:r>
          </a:p>
          <a:p>
            <a:pPr algn="ctr"/>
            <a:br>
              <a:rPr lang="en-GB" sz="4800" dirty="0">
                <a:solidFill>
                  <a:schemeClr val="bg1"/>
                </a:solidFill>
                <a:latin typeface="Ink Bandits Sans" pitchFamily="2" charset="0"/>
              </a:rPr>
            </a:br>
            <a:r>
              <a:rPr lang="en-GB" sz="4800" dirty="0">
                <a:solidFill>
                  <a:schemeClr val="bg1"/>
                </a:solidFill>
                <a:latin typeface="Ink Bandits Sans" pitchFamily="2" charset="0"/>
              </a:rPr>
              <a:t>Wednesday 28</a:t>
            </a:r>
            <a:r>
              <a:rPr lang="en-GB" sz="4800" baseline="30000" dirty="0">
                <a:solidFill>
                  <a:schemeClr val="bg1"/>
                </a:solidFill>
                <a:latin typeface="Ink Bandits Sans" pitchFamily="2" charset="0"/>
              </a:rPr>
              <a:t>th</a:t>
            </a:r>
            <a:r>
              <a:rPr lang="en-GB" sz="4800" dirty="0">
                <a:solidFill>
                  <a:schemeClr val="bg1"/>
                </a:solidFill>
                <a:latin typeface="Ink Bandits Sans" pitchFamily="2" charset="0"/>
              </a:rPr>
              <a:t> April to Friday 1</a:t>
            </a:r>
            <a:r>
              <a:rPr lang="en-GB" sz="4800" baseline="30000" dirty="0">
                <a:solidFill>
                  <a:schemeClr val="bg1"/>
                </a:solidFill>
                <a:latin typeface="Ink Bandits Sans" pitchFamily="2" charset="0"/>
              </a:rPr>
              <a:t>st</a:t>
            </a:r>
            <a:r>
              <a:rPr lang="en-GB" sz="4800" dirty="0">
                <a:solidFill>
                  <a:schemeClr val="bg1"/>
                </a:solidFill>
                <a:latin typeface="Ink Bandits Sans" pitchFamily="2" charset="0"/>
              </a:rPr>
              <a:t> May 2026</a:t>
            </a:r>
            <a:endParaRPr lang="en-GB" sz="6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3BF1D8-65C6-4192-A476-F8085E7D6A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7550" y="3447459"/>
            <a:ext cx="2538946" cy="3120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817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497" y="2179665"/>
            <a:ext cx="2376264" cy="1684066"/>
          </a:xfrm>
          <a:prstGeom prst="rect">
            <a:avLst/>
          </a:prstGeom>
          <a:ln w="38100"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F384D1D-5543-4647-BC5E-24F9E582F4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1593" y="263437"/>
            <a:ext cx="4381500" cy="1714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07A8DA5-3751-41E2-9237-74E7279316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3237" y="4232300"/>
            <a:ext cx="3074574" cy="246716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901006C-5B4B-4C20-B2A3-CFBDF212A4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4134" y="939116"/>
            <a:ext cx="1804866" cy="24671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DC7451-9383-4197-BB83-EF1B9668E6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6136" y="4267188"/>
            <a:ext cx="3198317" cy="246716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A61FB7-85F6-4D45-9372-2A25C26BF84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3237" y="332656"/>
            <a:ext cx="2297315" cy="3390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304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6712"/>
            <a:ext cx="8229600" cy="580926"/>
          </a:xfrm>
        </p:spPr>
        <p:txBody>
          <a:bodyPr>
            <a:no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What do we do there?</a:t>
            </a:r>
            <a:br>
              <a:rPr lang="en-GB" sz="6000" b="1" dirty="0">
                <a:solidFill>
                  <a:schemeClr val="bg1"/>
                </a:solidFill>
                <a:latin typeface="Ink Bandits Sans" pitchFamily="2" charset="0"/>
              </a:rPr>
            </a:br>
            <a:endParaRPr lang="en-US" sz="6000" b="1" dirty="0">
              <a:solidFill>
                <a:schemeClr val="bg1"/>
              </a:solidFill>
              <a:latin typeface="Ink Bandits Sans" pitchFamily="2" charset="0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14400" y="1476676"/>
            <a:ext cx="5419212" cy="4754562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Zip wire</a:t>
            </a: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Problem solving</a:t>
            </a: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Archery</a:t>
            </a: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Low ropes</a:t>
            </a: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Jacobs Ladder</a:t>
            </a: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Climbing</a:t>
            </a: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Team building</a:t>
            </a: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Grass sledging</a:t>
            </a: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Night walk</a:t>
            </a: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Den building activities</a:t>
            </a:r>
          </a:p>
          <a:p>
            <a:pPr>
              <a:lnSpc>
                <a:spcPct val="90000"/>
              </a:lnSpc>
            </a:pPr>
            <a:endParaRPr lang="en-GB" sz="2400" b="1" dirty="0">
              <a:latin typeface="Maiandra GD" panose="020E0502030308020204" pitchFamily="34" charset="0"/>
            </a:endParaRP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US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179512" y="6159296"/>
            <a:ext cx="7128792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Activities are on site except for the night walk.</a:t>
            </a:r>
            <a:endParaRPr lang="en-US" sz="2800" b="1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908328-B724-4FFE-A9A1-32ACFE0FC3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8982" y="2204864"/>
            <a:ext cx="1845506" cy="40079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161FE19-B132-4D4F-BF29-5B840B3227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5047" y="1619135"/>
            <a:ext cx="2313806" cy="302012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265922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What is it like there?</a:t>
            </a:r>
            <a:endParaRPr lang="en-US" sz="6000" b="1" u="sng" dirty="0">
              <a:solidFill>
                <a:schemeClr val="bg1"/>
              </a:solidFill>
              <a:latin typeface="Ink Bandits Sans" pitchFamily="2" charset="0"/>
            </a:endParaRPr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08112" y="1340768"/>
            <a:ext cx="5197355" cy="511130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Bell Heath is a purpose built facility set in 20 acres of woodland, in North Worcestershire.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The bedrooms are all located on the same floor with boys one side and girls the other. Adult bedrooms will be mingled in between.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Showers and toilets are located beside or along the corridor from the bedrooms.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Highly trained instructors.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800" dirty="0"/>
          </a:p>
        </p:txBody>
      </p:sp>
      <p:pic>
        <p:nvPicPr>
          <p:cNvPr id="1026" name="Picture 2" descr="https://www.groupaccommodation.com/sites/default/files/IMG_1803_1.JPG">
            <a:extLst>
              <a:ext uri="{FF2B5EF4-FFF2-40B4-BE49-F238E27FC236}">
                <a16:creationId xmlns:a16="http://schemas.microsoft.com/office/drawing/2014/main" id="{D7AE5DA7-6FF5-4FA7-8A6A-799052FE50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307" y="1475656"/>
            <a:ext cx="2877952" cy="21584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About | Bell Heath Outdoor Elements">
            <a:extLst>
              <a:ext uri="{FF2B5EF4-FFF2-40B4-BE49-F238E27FC236}">
                <a16:creationId xmlns:a16="http://schemas.microsoft.com/office/drawing/2014/main" id="{8FAF61AC-0032-4F59-A857-C30D447F5D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94668"/>
            <a:ext cx="3491880" cy="26189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4227C-34CA-4BB5-AE09-CC6A66CFF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917" y="-18256"/>
            <a:ext cx="8229600" cy="1143000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Meals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F4124B-BC48-447B-B0A6-F5A74594BB4A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66769" y="1340768"/>
            <a:ext cx="4690864" cy="4983162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Fully cooked breakfast and cereal.</a:t>
            </a:r>
          </a:p>
          <a:p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Children prepare their own packed lunch</a:t>
            </a:r>
          </a:p>
          <a:p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Cooked dinner – Children have an option of three different choices and pick which they would like in the morning.</a:t>
            </a:r>
          </a:p>
          <a:p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Hot and cold drinks always available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Several choices available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4EE2BC-DCAE-4194-A1C7-9792BCC8324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4333775"/>
            <a:ext cx="3081095" cy="22495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896BFD6-2666-472A-8BA1-A47947A6D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6096" y="188640"/>
            <a:ext cx="3226566" cy="330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863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92992"/>
            <a:ext cx="8229600" cy="1143000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Who will be going?</a:t>
            </a:r>
            <a:endParaRPr lang="en-US" sz="6000" b="1" u="sng" dirty="0">
              <a:solidFill>
                <a:schemeClr val="bg1"/>
              </a:solidFill>
              <a:latin typeface="Ink Bandits Sans" pitchFamily="2" charset="0"/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6450" y="1556792"/>
            <a:ext cx="5199777" cy="449580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Adults from school.</a:t>
            </a:r>
          </a:p>
          <a:p>
            <a:endParaRPr lang="en-GB" sz="28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Any children in </a:t>
            </a:r>
            <a:r>
              <a:rPr lang="en-GB" sz="2800" u="sng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Year 5.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AAB8EA-B838-45B5-9E5A-56508520AC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8135" y="3607173"/>
            <a:ext cx="2968278" cy="29682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BB8BE1A-3EFC-4AEB-91B2-C2A8732012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3220764"/>
            <a:ext cx="4121646" cy="33623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3DC462-FF1E-4761-A54E-3C6E9DF1E6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0793" y="548680"/>
            <a:ext cx="2045367" cy="260280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22109"/>
            <a:ext cx="7886700" cy="1325563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Why go?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30830" y="2073838"/>
            <a:ext cx="7886700" cy="435133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Builds teamwork skills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Raises self esteem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Develops independence and responsibility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Good development before Y6 residential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Opportunity to try something new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Having fun!</a:t>
            </a:r>
          </a:p>
          <a:p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Medical/dietary needs can be catered for.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Help with cost may is available for eligible families.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7226BE-F629-43E4-9BCD-026346895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1858" y="86850"/>
            <a:ext cx="4220662" cy="2521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667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406F68F">
            <a:hlinkClick r:id="" action="ppaction://media"/>
            <a:extLst>
              <a:ext uri="{FF2B5EF4-FFF2-40B4-BE49-F238E27FC236}">
                <a16:creationId xmlns:a16="http://schemas.microsoft.com/office/drawing/2014/main" id="{B92E36D2-D965-4150-9B38-FFD2DC54019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4056" y="908720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197909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4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E8E7F44">
            <a:hlinkClick r:id="" action="ppaction://media"/>
            <a:extLst>
              <a:ext uri="{FF2B5EF4-FFF2-40B4-BE49-F238E27FC236}">
                <a16:creationId xmlns:a16="http://schemas.microsoft.com/office/drawing/2014/main" id="{AC8C1B77-E1B0-4402-A5C9-A6C9DA9BF1F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576" y="1124744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325058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5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16632"/>
            <a:ext cx="7886700" cy="1325563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What’s included?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916832"/>
            <a:ext cx="8712968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The cost of the trip is </a:t>
            </a:r>
            <a:r>
              <a:rPr lang="en-GB" sz="240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£270</a:t>
            </a:r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The total cost includes….</a:t>
            </a:r>
          </a:p>
          <a:p>
            <a:endParaRPr lang="en-GB" sz="2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All food and drink (choice of breakfast and hot dinner, and a packed lunch)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Accommodation (bunk beds in small dormitories)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Activities run by qualified staff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Safety equipment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Coach travel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Insurance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7A23F2-1DCC-4692-85F8-3F23357D3E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5107" y="260648"/>
            <a:ext cx="2699767" cy="284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555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-229420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Payment</a:t>
            </a:r>
            <a:endParaRPr lang="en-US" sz="6000" b="1" u="sng" dirty="0">
              <a:solidFill>
                <a:schemeClr val="bg1"/>
              </a:solidFill>
              <a:latin typeface="Ink Bandits Sans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59" y="3284984"/>
            <a:ext cx="8309063" cy="331236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bg1"/>
                </a:solidFill>
                <a:latin typeface="Poppins" panose="00000500000000000000"/>
              </a:rPr>
              <a:t>The cost for the visit will approximately £270 (exact cost to be confirmed once initial deposits received)</a:t>
            </a:r>
            <a:r>
              <a:rPr lang="en-GB" sz="2800" dirty="0">
                <a:solidFill>
                  <a:schemeClr val="bg1"/>
                </a:solidFill>
                <a:latin typeface="Poppins" panose="00000500000000000000"/>
              </a:rPr>
              <a:t>.  This cost includes transportation by coach, all tuition, accommodation, equipment, food and insurance. </a:t>
            </a:r>
            <a:endParaRPr lang="en-GB" sz="2800" dirty="0">
              <a:solidFill>
                <a:schemeClr val="bg1"/>
              </a:solidFill>
              <a:latin typeface="Poppins" panose="00000500000000000000"/>
              <a:cs typeface="Poppins" panose="00000500000000000000" pitchFamily="2" charset="0"/>
            </a:endParaRPr>
          </a:p>
          <a:p>
            <a:pPr marL="0" indent="0">
              <a:buNone/>
            </a:pPr>
            <a:endParaRPr lang="en-GB" sz="22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3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Insurance - you may wish to take out insurance in case of cancellation or withdrawal. </a:t>
            </a:r>
          </a:p>
          <a:p>
            <a:endParaRPr lang="en-GB" sz="22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2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Letters will be sent out to you with details tomorrow and a form to show interest. When deposit is paid your place will be confirmed.</a:t>
            </a:r>
          </a:p>
          <a:p>
            <a:endParaRPr lang="en-GB" sz="22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2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Help with payment if necessary can be sought from Head Teacher or the school office. There is a criteria to be met but we can signpost other support as well.</a:t>
            </a:r>
          </a:p>
          <a:p>
            <a:endParaRPr lang="en-GB" sz="2800" dirty="0">
              <a:latin typeface="Maiandra GD" panose="020E0502030308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C1843BC-D807-414A-8AD0-904E7D179D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5275862"/>
              </p:ext>
            </p:extLst>
          </p:nvPr>
        </p:nvGraphicFramePr>
        <p:xfrm>
          <a:off x="687776" y="1078495"/>
          <a:ext cx="8111347" cy="2128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5075">
                  <a:extLst>
                    <a:ext uri="{9D8B030D-6E8A-4147-A177-3AD203B41FA5}">
                      <a16:colId xmlns:a16="http://schemas.microsoft.com/office/drawing/2014/main" val="750436742"/>
                    </a:ext>
                  </a:extLst>
                </a:gridCol>
                <a:gridCol w="2748136">
                  <a:extLst>
                    <a:ext uri="{9D8B030D-6E8A-4147-A177-3AD203B41FA5}">
                      <a16:colId xmlns:a16="http://schemas.microsoft.com/office/drawing/2014/main" val="2014218764"/>
                    </a:ext>
                  </a:extLst>
                </a:gridCol>
                <a:gridCol w="2748136">
                  <a:extLst>
                    <a:ext uri="{9D8B030D-6E8A-4147-A177-3AD203B41FA5}">
                      <a16:colId xmlns:a16="http://schemas.microsoft.com/office/drawing/2014/main" val="4100342561"/>
                    </a:ext>
                  </a:extLst>
                </a:gridCol>
              </a:tblGrid>
              <a:tr h="847976"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  <a:latin typeface="Poppins" panose="00000500000000000000"/>
                        </a:rPr>
                        <a:t>Deposit (Non refundable)</a:t>
                      </a:r>
                      <a:endParaRPr lang="en-GB" sz="1800" dirty="0">
                        <a:solidFill>
                          <a:schemeClr val="bg1"/>
                        </a:solidFill>
                        <a:effectLst/>
                        <a:latin typeface="Poppins" panose="00000500000000000000"/>
                      </a:endParaRPr>
                    </a:p>
                  </a:txBody>
                  <a:tcPr marL="68580" marR="68580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bg1"/>
                          </a:solidFill>
                          <a:effectLst/>
                          <a:latin typeface="Poppins" panose="00000500000000000000"/>
                          <a:ea typeface="+mn-ea"/>
                          <a:cs typeface="+mn-cs"/>
                        </a:rPr>
                        <a:t>Monday 3</a:t>
                      </a:r>
                      <a:r>
                        <a:rPr lang="en-GB" sz="1800" b="1" i="0" kern="1200" baseline="30000" dirty="0">
                          <a:solidFill>
                            <a:schemeClr val="bg1"/>
                          </a:solidFill>
                          <a:effectLst/>
                          <a:latin typeface="Poppins" panose="00000500000000000000"/>
                          <a:ea typeface="+mn-ea"/>
                          <a:cs typeface="+mn-cs"/>
                        </a:rPr>
                        <a:t>rd</a:t>
                      </a:r>
                      <a:r>
                        <a:rPr lang="en-GB" sz="1800" b="1" i="0" kern="1200" dirty="0">
                          <a:solidFill>
                            <a:schemeClr val="bg1"/>
                          </a:solidFill>
                          <a:effectLst/>
                          <a:latin typeface="Poppins" panose="00000500000000000000"/>
                          <a:ea typeface="+mn-ea"/>
                          <a:cs typeface="+mn-cs"/>
                        </a:rPr>
                        <a:t> November 2025 </a:t>
                      </a:r>
                      <a:endParaRPr lang="en-GB" sz="1800" dirty="0">
                        <a:solidFill>
                          <a:schemeClr val="bg1"/>
                        </a:solidFill>
                        <a:latin typeface="Poppins" panose="00000500000000000000"/>
                        <a:cs typeface="Poppins" panose="00000500000000000000" pitchFamily="2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  <a:latin typeface="Poppins" panose="00000500000000000000"/>
                          <a:cs typeface="Poppins" panose="00000500000000000000" pitchFamily="2" charset="0"/>
                        </a:rPr>
                        <a:t>£90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9398103"/>
                  </a:ext>
                </a:extLst>
              </a:tr>
              <a:tr h="33209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  <a:latin typeface="Poppins" panose="00000500000000000000"/>
                          <a:cs typeface="Poppins" panose="00000500000000000000" pitchFamily="2" charset="0"/>
                        </a:rPr>
                        <a:t>Instalment 2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Poppins" panose="00000500000000000000"/>
                          <a:ea typeface="+mn-ea"/>
                          <a:cs typeface="+mn-cs"/>
                        </a:rPr>
                        <a:t>Monday 5</a:t>
                      </a:r>
                      <a:r>
                        <a:rPr lang="en-GB" sz="1800" b="0" i="0" kern="1200" baseline="30000" dirty="0">
                          <a:solidFill>
                            <a:schemeClr val="bg1"/>
                          </a:solidFill>
                          <a:effectLst/>
                          <a:latin typeface="Poppins" panose="00000500000000000000"/>
                          <a:ea typeface="+mn-ea"/>
                          <a:cs typeface="+mn-cs"/>
                        </a:rPr>
                        <a:t>th</a:t>
                      </a:r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Poppins" panose="00000500000000000000"/>
                          <a:ea typeface="+mn-ea"/>
                          <a:cs typeface="+mn-cs"/>
                        </a:rPr>
                        <a:t> January 2026</a:t>
                      </a:r>
                      <a:endParaRPr lang="en-GB" sz="1800" dirty="0">
                        <a:solidFill>
                          <a:schemeClr val="bg1"/>
                        </a:solidFill>
                        <a:latin typeface="Poppins" panose="00000500000000000000"/>
                        <a:cs typeface="Poppins" panose="00000500000000000000" pitchFamily="2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  <a:latin typeface="Poppins" panose="00000500000000000000"/>
                          <a:cs typeface="Poppins" panose="00000500000000000000" pitchFamily="2" charset="0"/>
                        </a:rPr>
                        <a:t>£90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9588356"/>
                  </a:ext>
                </a:extLst>
              </a:tr>
              <a:tr h="33209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  <a:latin typeface="Poppins" panose="00000500000000000000"/>
                          <a:cs typeface="Poppins" panose="00000500000000000000" pitchFamily="2" charset="0"/>
                        </a:rPr>
                        <a:t>Instalment 3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  <a:latin typeface="Poppins" panose="00000500000000000000"/>
                          <a:cs typeface="Poppins" panose="00000500000000000000" pitchFamily="2" charset="0"/>
                        </a:rPr>
                        <a:t>Monday 2</a:t>
                      </a:r>
                      <a:r>
                        <a:rPr lang="en-GB" sz="1800" baseline="30000" dirty="0">
                          <a:solidFill>
                            <a:schemeClr val="bg1"/>
                          </a:solidFill>
                          <a:latin typeface="Poppins" panose="00000500000000000000"/>
                          <a:cs typeface="Poppins" panose="00000500000000000000" pitchFamily="2" charset="0"/>
                        </a:rPr>
                        <a:t>nd</a:t>
                      </a:r>
                      <a:r>
                        <a:rPr lang="en-GB" sz="1800" dirty="0">
                          <a:solidFill>
                            <a:schemeClr val="bg1"/>
                          </a:solidFill>
                          <a:latin typeface="Poppins" panose="00000500000000000000"/>
                          <a:cs typeface="Poppins" panose="00000500000000000000" pitchFamily="2" charset="0"/>
                        </a:rPr>
                        <a:t> March 2026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  <a:latin typeface="Poppins" panose="00000500000000000000"/>
                          <a:cs typeface="Poppins" panose="00000500000000000000" pitchFamily="2" charset="0"/>
                        </a:rPr>
                        <a:t>£90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74083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2906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-21907"/>
            <a:ext cx="9036496" cy="1325563"/>
          </a:xfrm>
        </p:spPr>
        <p:txBody>
          <a:bodyPr>
            <a:normAutofit/>
          </a:bodyPr>
          <a:lstStyle/>
          <a:p>
            <a:r>
              <a:rPr lang="en-GB" sz="4400" b="1" u="sng" dirty="0">
                <a:solidFill>
                  <a:schemeClr val="bg1"/>
                </a:solidFill>
                <a:latin typeface="Ink Bandits Sans" pitchFamily="2" charset="0"/>
              </a:rPr>
              <a:t>How can you help prepare your child?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303656"/>
            <a:ext cx="7480341" cy="475049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Children will be expected to…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Shower themselves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Be able to fully dress themselves e.g. tie own shoelaces, comb/tie up own hair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Make their own packed lunch including making sandwiches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Be responsible for filling own water bottle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Be responsible for their own belongings e.g. keeping their area of the dormitory tidy 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Be able to settle themselves to sleep at night time</a:t>
            </a:r>
          </a:p>
          <a:p>
            <a:r>
              <a:rPr lang="en-GB" sz="2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Make sure you have slept at another persons house</a:t>
            </a:r>
          </a:p>
        </p:txBody>
      </p:sp>
    </p:spTree>
    <p:extLst>
      <p:ext uri="{BB962C8B-B14F-4D97-AF65-F5344CB8AC3E}">
        <p14:creationId xmlns:p14="http://schemas.microsoft.com/office/powerpoint/2010/main" val="406444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What do you need to provide?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576" y="2348880"/>
            <a:ext cx="7408333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Kit list will be available and will be added to the school website page</a:t>
            </a:r>
          </a:p>
        </p:txBody>
      </p:sp>
    </p:spTree>
    <p:extLst>
      <p:ext uri="{BB962C8B-B14F-4D97-AF65-F5344CB8AC3E}">
        <p14:creationId xmlns:p14="http://schemas.microsoft.com/office/powerpoint/2010/main" val="23456082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  <a:latin typeface="Ink Bandits Sans" pitchFamily="2" charset="0"/>
              </a:rPr>
              <a:t>Questions?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4004" y="1772816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Remember Bell Heath is experienced in hosting residential trips for children, so all needs can be catered for.</a:t>
            </a:r>
          </a:p>
          <a:p>
            <a:endParaRPr lang="en-GB" sz="28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Please speak to your child’s class teacher, Miss Solway, Mrs Turner or the School Office with any questions you may have at any time.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18071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9d3ee73-0937-497f-8473-1f0a8aad4333">
      <Terms xmlns="http://schemas.microsoft.com/office/infopath/2007/PartnerControls"/>
    </lcf76f155ced4ddcb4097134ff3c332f>
    <TaxCatchAll xmlns="7a1b1441-b919-402a-a037-c4d8598e95e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E804757F3A0E4C817E21990F5F45F5" ma:contentTypeVersion="18" ma:contentTypeDescription="Create a new document." ma:contentTypeScope="" ma:versionID="a12f5d2ed5e197ecbac993bda93a0151">
  <xsd:schema xmlns:xsd="http://www.w3.org/2001/XMLSchema" xmlns:xs="http://www.w3.org/2001/XMLSchema" xmlns:p="http://schemas.microsoft.com/office/2006/metadata/properties" xmlns:ns2="e9d3ee73-0937-497f-8473-1f0a8aad4333" xmlns:ns3="7a1b1441-b919-402a-a037-c4d8598e95e6" targetNamespace="http://schemas.microsoft.com/office/2006/metadata/properties" ma:root="true" ma:fieldsID="958e3a2a15b13c6976e27047f6102764" ns2:_="" ns3:_="">
    <xsd:import namespace="e9d3ee73-0937-497f-8473-1f0a8aad4333"/>
    <xsd:import namespace="7a1b1441-b919-402a-a037-c4d8598e95e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d3ee73-0937-497f-8473-1f0a8aad433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66852029-6d2b-4c75-93a9-4e576541db9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1b1441-b919-402a-a037-c4d8598e95e6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1249884f-5441-4a38-bba1-37716bef0cb2}" ma:internalName="TaxCatchAll" ma:showField="CatchAllData" ma:web="7a1b1441-b919-402a-a037-c4d8598e95e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9632669-04B9-4947-B560-451B042A0964}">
  <ds:schemaRefs>
    <ds:schemaRef ds:uri="http://purl.org/dc/terms/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www.w3.org/XML/1998/namespace"/>
    <ds:schemaRef ds:uri="e9d3ee73-0937-497f-8473-1f0a8aad4333"/>
    <ds:schemaRef ds:uri="http://schemas.microsoft.com/office/infopath/2007/PartnerControls"/>
    <ds:schemaRef ds:uri="7a1b1441-b919-402a-a037-c4d8598e95e6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443CC82D-1FF5-4FEB-8E53-557EC94C389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478320-2AF8-481B-886F-95ED15B5BC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d3ee73-0937-497f-8473-1f0a8aad4333"/>
    <ds:schemaRef ds:uri="7a1b1441-b919-402a-a037-c4d8598e95e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2491</TotalTime>
  <Words>635</Words>
  <Application>Microsoft Office PowerPoint</Application>
  <PresentationFormat>On-screen Show (4:3)</PresentationFormat>
  <Paragraphs>104</Paragraphs>
  <Slides>14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Calibri</vt:lpstr>
      <vt:lpstr>Calibri Light</vt:lpstr>
      <vt:lpstr>Ink Bandits Sans</vt:lpstr>
      <vt:lpstr>Maiandra GD</vt:lpstr>
      <vt:lpstr>Poppins</vt:lpstr>
      <vt:lpstr>Wingdings</vt:lpstr>
      <vt:lpstr>XCCW Joined 5a</vt:lpstr>
      <vt:lpstr>Office Theme</vt:lpstr>
      <vt:lpstr> </vt:lpstr>
      <vt:lpstr>PowerPoint Presentation</vt:lpstr>
      <vt:lpstr>What do we do there? </vt:lpstr>
      <vt:lpstr>What is it like there?</vt:lpstr>
      <vt:lpstr>Meals</vt:lpstr>
      <vt:lpstr>Who will be going?</vt:lpstr>
      <vt:lpstr>Why go?</vt:lpstr>
      <vt:lpstr>PowerPoint Presentation</vt:lpstr>
      <vt:lpstr>PowerPoint Presentation</vt:lpstr>
      <vt:lpstr>What’s included?</vt:lpstr>
      <vt:lpstr>Payment</vt:lpstr>
      <vt:lpstr>How can you help prepare your child?</vt:lpstr>
      <vt:lpstr>What do you need to provide?</vt:lpstr>
      <vt:lpstr>Questions?</vt:lpstr>
    </vt:vector>
  </TitlesOfParts>
  <Company>Newburgh Primary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Year 5  Malvern Residential 8/6/16 - 10/6/16</dc:title>
  <dc:creator>ICT Department</dc:creator>
  <cp:lastModifiedBy>M Thomas NPS</cp:lastModifiedBy>
  <cp:revision>80</cp:revision>
  <cp:lastPrinted>2022-10-18T09:15:30Z</cp:lastPrinted>
  <dcterms:created xsi:type="dcterms:W3CDTF">2015-09-21T13:05:33Z</dcterms:created>
  <dcterms:modified xsi:type="dcterms:W3CDTF">2025-09-18T11:21:00Z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0x010100DCE804757F3A0E4C817E21990F5F45F5</vt:lpwstr>
  </property>
  <property fmtid="{D5CDD505-2E9C-101B-9397-08002B2CF9AE}" pid="3" name="MediaServiceImageTags">
    <vt:lpwstr/>
  </property>
</Properties>
</file>