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94" r:id="rId5"/>
    <p:sldId id="262" r:id="rId6"/>
    <p:sldId id="266" r:id="rId7"/>
    <p:sldId id="257" r:id="rId8"/>
    <p:sldId id="264" r:id="rId9"/>
    <p:sldId id="265" r:id="rId10"/>
    <p:sldId id="268" r:id="rId11"/>
    <p:sldId id="298" r:id="rId12"/>
    <p:sldId id="263" r:id="rId13"/>
    <p:sldId id="295" r:id="rId14"/>
    <p:sldId id="299" r:id="rId15"/>
    <p:sldId id="267" r:id="rId16"/>
    <p:sldId id="270" r:id="rId17"/>
    <p:sldId id="260" r:id="rId18"/>
    <p:sldId id="29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4D6DD-6226-84A2-243A-6F3F9A68050B}" v="2" dt="2025-05-05T13:13:43.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p:cViewPr varScale="1">
        <p:scale>
          <a:sx n="84" d="100"/>
          <a:sy n="84" d="100"/>
        </p:scale>
        <p:origin x="16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7B18C-D5F0-47DA-9D45-743CE927AB56}" type="datetimeFigureOut">
              <a:rPr lang="en-GB" smtClean="0"/>
              <a:t>18/09/2025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7E454-CDE0-4678-BDDB-93EEDB66F66B}" type="slidenum">
              <a:rPr lang="en-GB" smtClean="0"/>
              <a:t>‹#›</a:t>
            </a:fld>
            <a:endParaRPr lang="en-GB"/>
          </a:p>
        </p:txBody>
      </p:sp>
    </p:spTree>
    <p:extLst>
      <p:ext uri="{BB962C8B-B14F-4D97-AF65-F5344CB8AC3E}">
        <p14:creationId xmlns:p14="http://schemas.microsoft.com/office/powerpoint/2010/main" val="40473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r>
              <a:rPr lang="en-GB" baseline="0" dirty="0"/>
              <a:t> </a:t>
            </a:r>
          </a:p>
          <a:p>
            <a:endParaRPr lang="en-GB" baseline="0" dirty="0"/>
          </a:p>
          <a:p>
            <a:endParaRPr lang="en-GB" baseline="0" dirty="0"/>
          </a:p>
          <a:p>
            <a:r>
              <a:rPr lang="en-GB" baseline="0" dirty="0"/>
              <a:t>Thank you for all coming tonight – its so lovely to have you in school</a:t>
            </a:r>
          </a:p>
          <a:p>
            <a:endParaRPr lang="en-GB" baseline="0" dirty="0"/>
          </a:p>
          <a:p>
            <a:r>
              <a:rPr lang="en-GB" baseline="0" dirty="0"/>
              <a:t>If you have any questions there is a time at the end and opportunities to chat to the teachers too. </a:t>
            </a:r>
          </a:p>
          <a:p>
            <a:r>
              <a:rPr lang="en-GB" baseline="0" dirty="0"/>
              <a:t>This presentation will also be made available on the school website – so don’t worry about making any notes. </a:t>
            </a:r>
            <a:endParaRPr lang="en-GB" dirty="0"/>
          </a:p>
        </p:txBody>
      </p:sp>
      <p:sp>
        <p:nvSpPr>
          <p:cNvPr id="4" name="Slide Number Placeholder 3"/>
          <p:cNvSpPr>
            <a:spLocks noGrp="1"/>
          </p:cNvSpPr>
          <p:nvPr>
            <p:ph type="sldNum" sz="quarter" idx="10"/>
          </p:nvPr>
        </p:nvSpPr>
        <p:spPr/>
        <p:txBody>
          <a:bodyPr/>
          <a:lstStyle/>
          <a:p>
            <a:fld id="{565EB886-C1E1-4748-B2FC-7BDEF7E74A94}" type="slidenum">
              <a:rPr lang="en-GB" smtClean="0"/>
              <a:t>1</a:t>
            </a:fld>
            <a:endParaRPr lang="en-GB"/>
          </a:p>
        </p:txBody>
      </p:sp>
    </p:spTree>
    <p:extLst>
      <p:ext uri="{BB962C8B-B14F-4D97-AF65-F5344CB8AC3E}">
        <p14:creationId xmlns:p14="http://schemas.microsoft.com/office/powerpoint/2010/main" val="313029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half" idx="3"/>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5976C3AB-5D9C-4C8B-9AF4-39A02FBA24A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B8F50CF0-7203-4302-B554-0287680DDB6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893D6-9FF6-4F32-A707-7E14E2AC9D16}" type="datetimeFigureOut">
              <a:rPr lang="en-GB" smtClean="0"/>
              <a:pPr/>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C8C483-DEB9-4A50-A757-B7AB2BC1592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BB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893D6-9FF6-4F32-A707-7E14E2AC9D16}" type="datetimeFigureOut">
              <a:rPr lang="en-GB" smtClean="0"/>
              <a:pPr/>
              <a:t>18/09/2025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8C483-DEB9-4A50-A757-B7AB2BC1592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http://www.redridgecentre.co.uk/img/logo.pn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9918"/>
            <a:ext cx="9144000" cy="2657288"/>
          </a:xfrm>
        </p:spPr>
        <p:txBody>
          <a:bodyPr>
            <a:noAutofit/>
          </a:bodyPr>
          <a:lstStyle/>
          <a:p>
            <a:pPr algn="ctr"/>
            <a:br>
              <a:rPr lang="en-GB" sz="4950" dirty="0">
                <a:latin typeface="XCCW Joined 5a" panose="03050602040000000000" pitchFamily="66" charset="0"/>
              </a:rPr>
            </a:br>
            <a:endParaRPr lang="en-GB" sz="4950" dirty="0">
              <a:latin typeface="XCCW Joined 5a" panose="03050602040000000000" pitchFamily="66" charset="0"/>
            </a:endParaRPr>
          </a:p>
        </p:txBody>
      </p:sp>
      <p:pic>
        <p:nvPicPr>
          <p:cNvPr id="4" name="Picture 3"/>
          <p:cNvPicPr>
            <a:picLocks noChangeAspect="1"/>
          </p:cNvPicPr>
          <p:nvPr/>
        </p:nvPicPr>
        <p:blipFill>
          <a:blip r:embed="rId3"/>
          <a:stretch>
            <a:fillRect/>
          </a:stretch>
        </p:blipFill>
        <p:spPr>
          <a:xfrm>
            <a:off x="3011606" y="3678797"/>
            <a:ext cx="3120787" cy="3120787"/>
          </a:xfrm>
          <a:prstGeom prst="rect">
            <a:avLst/>
          </a:prstGeom>
        </p:spPr>
      </p:pic>
      <p:sp>
        <p:nvSpPr>
          <p:cNvPr id="5" name="Rectangle 4">
            <a:extLst>
              <a:ext uri="{FF2B5EF4-FFF2-40B4-BE49-F238E27FC236}">
                <a16:creationId xmlns:a16="http://schemas.microsoft.com/office/drawing/2014/main" id="{73DDDD02-4FEB-4F9C-A893-49A74069AB4A}"/>
              </a:ext>
            </a:extLst>
          </p:cNvPr>
          <p:cNvSpPr/>
          <p:nvPr/>
        </p:nvSpPr>
        <p:spPr>
          <a:xfrm>
            <a:off x="302277" y="322630"/>
            <a:ext cx="8806227" cy="3539430"/>
          </a:xfrm>
          <a:prstGeom prst="rect">
            <a:avLst/>
          </a:prstGeom>
        </p:spPr>
        <p:txBody>
          <a:bodyPr wrap="square">
            <a:spAutoFit/>
          </a:bodyPr>
          <a:lstStyle/>
          <a:p>
            <a:pPr algn="ctr"/>
            <a:r>
              <a:rPr lang="en-GB" sz="6000" b="1" u="sng" dirty="0">
                <a:solidFill>
                  <a:schemeClr val="bg1"/>
                </a:solidFill>
                <a:latin typeface="Ink Bandits Sans" pitchFamily="2" charset="0"/>
              </a:rPr>
              <a:t>Year 6 Red Ridge Residential</a:t>
            </a:r>
          </a:p>
          <a:p>
            <a:pPr algn="ctr"/>
            <a:br>
              <a:rPr lang="en-GB" sz="6000" b="1" dirty="0">
                <a:solidFill>
                  <a:schemeClr val="bg1"/>
                </a:solidFill>
                <a:latin typeface="Ink Bandits Sans" pitchFamily="2" charset="0"/>
              </a:rPr>
            </a:br>
            <a:r>
              <a:rPr lang="en-GB" sz="4400" b="1" dirty="0">
                <a:solidFill>
                  <a:schemeClr val="bg1"/>
                </a:solidFill>
                <a:latin typeface="Ink Bandits Sans" pitchFamily="2" charset="0"/>
              </a:rPr>
              <a:t>Monday 15th - Friday 19th June 2026</a:t>
            </a:r>
            <a:endParaRPr lang="en-GB" sz="6000" dirty="0">
              <a:solidFill>
                <a:schemeClr val="bg1"/>
              </a:solidFill>
              <a:latin typeface="Ink Bandits Sans" pitchFamily="2" charset="0"/>
            </a:endParaRPr>
          </a:p>
        </p:txBody>
      </p:sp>
      <p:pic>
        <p:nvPicPr>
          <p:cNvPr id="6" name="Picture 14" descr="Red Ridge">
            <a:extLst>
              <a:ext uri="{FF2B5EF4-FFF2-40B4-BE49-F238E27FC236}">
                <a16:creationId xmlns:a16="http://schemas.microsoft.com/office/drawing/2014/main" id="{AE87C996-5E43-4B3B-BB64-8AA0EF5EDA4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r="11087" b="7005"/>
          <a:stretch>
            <a:fillRect/>
          </a:stretch>
        </p:blipFill>
        <p:spPr bwMode="auto">
          <a:xfrm>
            <a:off x="6948264" y="3862060"/>
            <a:ext cx="1951042" cy="275426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817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760" y="-329242"/>
            <a:ext cx="8892480" cy="1143000"/>
          </a:xfrm>
        </p:spPr>
        <p:txBody>
          <a:bodyPr>
            <a:normAutofit/>
          </a:bodyPr>
          <a:lstStyle/>
          <a:p>
            <a:r>
              <a:rPr lang="en-GB" b="1" u="sng" dirty="0">
                <a:solidFill>
                  <a:schemeClr val="bg1"/>
                </a:solidFill>
                <a:latin typeface="Poppins" panose="00000500000000000000"/>
              </a:rPr>
              <a:t>What do you need to provide?</a:t>
            </a:r>
          </a:p>
        </p:txBody>
      </p:sp>
      <p:sp>
        <p:nvSpPr>
          <p:cNvPr id="2" name="Content Placeholder 1"/>
          <p:cNvSpPr>
            <a:spLocks noGrp="1"/>
          </p:cNvSpPr>
          <p:nvPr>
            <p:ph idx="1"/>
          </p:nvPr>
        </p:nvSpPr>
        <p:spPr>
          <a:xfrm>
            <a:off x="251520" y="548680"/>
            <a:ext cx="7768373" cy="3648176"/>
          </a:xfrm>
        </p:spPr>
        <p:txBody>
          <a:bodyPr>
            <a:normAutofit/>
          </a:bodyPr>
          <a:lstStyle/>
          <a:p>
            <a:pPr marL="0" indent="0">
              <a:buNone/>
            </a:pPr>
            <a:r>
              <a:rPr lang="en-GB" dirty="0">
                <a:solidFill>
                  <a:schemeClr val="bg1"/>
                </a:solidFill>
                <a:latin typeface="Poppins" panose="00000500000000000000" pitchFamily="2" charset="0"/>
                <a:cs typeface="Poppins" panose="00000500000000000000" pitchFamily="2" charset="0"/>
              </a:rPr>
              <a:t>Kit List</a:t>
            </a:r>
          </a:p>
        </p:txBody>
      </p:sp>
      <p:pic>
        <p:nvPicPr>
          <p:cNvPr id="4" name="Picture 3">
            <a:extLst>
              <a:ext uri="{FF2B5EF4-FFF2-40B4-BE49-F238E27FC236}">
                <a16:creationId xmlns:a16="http://schemas.microsoft.com/office/drawing/2014/main" id="{3591CC99-B52E-42DB-8612-559CC880E296}"/>
              </a:ext>
            </a:extLst>
          </p:cNvPr>
          <p:cNvPicPr>
            <a:picLocks noChangeAspect="1"/>
          </p:cNvPicPr>
          <p:nvPr/>
        </p:nvPicPr>
        <p:blipFill>
          <a:blip r:embed="rId2"/>
          <a:stretch>
            <a:fillRect/>
          </a:stretch>
        </p:blipFill>
        <p:spPr>
          <a:xfrm>
            <a:off x="6037312" y="908720"/>
            <a:ext cx="3106688" cy="3058729"/>
          </a:xfrm>
          <a:prstGeom prst="rect">
            <a:avLst/>
          </a:prstGeom>
        </p:spPr>
      </p:pic>
      <p:pic>
        <p:nvPicPr>
          <p:cNvPr id="6" name="Picture 5">
            <a:extLst>
              <a:ext uri="{FF2B5EF4-FFF2-40B4-BE49-F238E27FC236}">
                <a16:creationId xmlns:a16="http://schemas.microsoft.com/office/drawing/2014/main" id="{ED7F6067-D26C-43B0-A86C-F9106312B62D}"/>
              </a:ext>
            </a:extLst>
          </p:cNvPr>
          <p:cNvPicPr>
            <a:picLocks noChangeAspect="1"/>
          </p:cNvPicPr>
          <p:nvPr/>
        </p:nvPicPr>
        <p:blipFill>
          <a:blip r:embed="rId3"/>
          <a:stretch>
            <a:fillRect/>
          </a:stretch>
        </p:blipFill>
        <p:spPr>
          <a:xfrm>
            <a:off x="125760" y="1094889"/>
            <a:ext cx="6605315" cy="4668221"/>
          </a:xfrm>
          <a:prstGeom prst="rect">
            <a:avLst/>
          </a:prstGeom>
        </p:spPr>
      </p:pic>
      <p:pic>
        <p:nvPicPr>
          <p:cNvPr id="7" name="Picture 6">
            <a:extLst>
              <a:ext uri="{FF2B5EF4-FFF2-40B4-BE49-F238E27FC236}">
                <a16:creationId xmlns:a16="http://schemas.microsoft.com/office/drawing/2014/main" id="{D17F4187-D77D-4686-AA08-A018987FF802}"/>
              </a:ext>
            </a:extLst>
          </p:cNvPr>
          <p:cNvPicPr>
            <a:picLocks noChangeAspect="1"/>
          </p:cNvPicPr>
          <p:nvPr/>
        </p:nvPicPr>
        <p:blipFill>
          <a:blip r:embed="rId4"/>
          <a:stretch>
            <a:fillRect/>
          </a:stretch>
        </p:blipFill>
        <p:spPr>
          <a:xfrm>
            <a:off x="125760" y="5751346"/>
            <a:ext cx="6605316" cy="1009271"/>
          </a:xfrm>
          <a:prstGeom prst="rect">
            <a:avLst/>
          </a:prstGeom>
        </p:spPr>
      </p:pic>
    </p:spTree>
    <p:extLst>
      <p:ext uri="{BB962C8B-B14F-4D97-AF65-F5344CB8AC3E}">
        <p14:creationId xmlns:p14="http://schemas.microsoft.com/office/powerpoint/2010/main" val="2345608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B8FD8-8FBE-48CF-A9F6-1758A7755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0966"/>
            <a:ext cx="6858000" cy="4576068"/>
          </a:xfrm>
          <a:prstGeom prst="rect">
            <a:avLst/>
          </a:prstGeom>
        </p:spPr>
      </p:pic>
    </p:spTree>
    <p:extLst>
      <p:ext uri="{BB962C8B-B14F-4D97-AF65-F5344CB8AC3E}">
        <p14:creationId xmlns:p14="http://schemas.microsoft.com/office/powerpoint/2010/main" val="104009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52297"/>
            <a:ext cx="7772400" cy="1470025"/>
          </a:xfrm>
        </p:spPr>
        <p:txBody>
          <a:bodyPr/>
          <a:lstStyle/>
          <a:p>
            <a:r>
              <a:rPr lang="en-GB" b="1" u="sng" dirty="0">
                <a:solidFill>
                  <a:schemeClr val="bg1"/>
                </a:solidFill>
                <a:latin typeface="Poppins" panose="00000500000000000000"/>
              </a:rPr>
              <a:t>What’s included?</a:t>
            </a:r>
          </a:p>
        </p:txBody>
      </p:sp>
      <p:sp>
        <p:nvSpPr>
          <p:cNvPr id="3" name="Subtitle 2"/>
          <p:cNvSpPr>
            <a:spLocks noGrp="1"/>
          </p:cNvSpPr>
          <p:nvPr>
            <p:ph type="subTitle" idx="1"/>
          </p:nvPr>
        </p:nvSpPr>
        <p:spPr>
          <a:xfrm>
            <a:off x="323528" y="1124744"/>
            <a:ext cx="6264696" cy="3888432"/>
          </a:xfrm>
        </p:spPr>
        <p:txBody>
          <a:bodyPr>
            <a:normAutofit/>
          </a:bodyPr>
          <a:lstStyle/>
          <a:p>
            <a:pPr algn="l"/>
            <a:r>
              <a:rPr lang="en-GB" sz="2800" b="1" dirty="0">
                <a:solidFill>
                  <a:schemeClr val="bg1"/>
                </a:solidFill>
                <a:latin typeface="Poppins" panose="00000500000000000000" pitchFamily="2" charset="0"/>
                <a:cs typeface="Poppins" panose="00000500000000000000" pitchFamily="2" charset="0"/>
              </a:rPr>
              <a:t>The cost of £360 includes:</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All food and drink</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Accommodation</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Activities run by qualified staff</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Safety equipment</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Coach Travel</a:t>
            </a:r>
          </a:p>
        </p:txBody>
      </p:sp>
      <p:pic>
        <p:nvPicPr>
          <p:cNvPr id="4" name="Picture 3">
            <a:extLst>
              <a:ext uri="{FF2B5EF4-FFF2-40B4-BE49-F238E27FC236}">
                <a16:creationId xmlns:a16="http://schemas.microsoft.com/office/drawing/2014/main" id="{B7DE1494-B451-438D-BD65-02BD14618073}"/>
              </a:ext>
            </a:extLst>
          </p:cNvPr>
          <p:cNvPicPr>
            <a:picLocks noChangeAspect="1"/>
          </p:cNvPicPr>
          <p:nvPr/>
        </p:nvPicPr>
        <p:blipFill>
          <a:blip r:embed="rId2"/>
          <a:stretch>
            <a:fillRect/>
          </a:stretch>
        </p:blipFill>
        <p:spPr>
          <a:xfrm>
            <a:off x="6379739" y="1510712"/>
            <a:ext cx="2364261" cy="5068384"/>
          </a:xfrm>
          <a:prstGeom prst="rect">
            <a:avLst/>
          </a:prstGeom>
        </p:spPr>
      </p:pic>
      <p:pic>
        <p:nvPicPr>
          <p:cNvPr id="6" name="Picture 5">
            <a:extLst>
              <a:ext uri="{FF2B5EF4-FFF2-40B4-BE49-F238E27FC236}">
                <a16:creationId xmlns:a16="http://schemas.microsoft.com/office/drawing/2014/main" id="{EC9EB8D6-FEDD-4579-AD89-1A558BD00BA0}"/>
              </a:ext>
            </a:extLst>
          </p:cNvPr>
          <p:cNvPicPr>
            <a:picLocks noChangeAspect="1"/>
          </p:cNvPicPr>
          <p:nvPr/>
        </p:nvPicPr>
        <p:blipFill>
          <a:blip r:embed="rId3"/>
          <a:stretch>
            <a:fillRect/>
          </a:stretch>
        </p:blipFill>
        <p:spPr>
          <a:xfrm>
            <a:off x="834437" y="4581128"/>
            <a:ext cx="4104564" cy="1941190"/>
          </a:xfrm>
          <a:prstGeom prst="rect">
            <a:avLst/>
          </a:prstGeom>
        </p:spPr>
      </p:pic>
    </p:spTree>
    <p:extLst>
      <p:ext uri="{BB962C8B-B14F-4D97-AF65-F5344CB8AC3E}">
        <p14:creationId xmlns:p14="http://schemas.microsoft.com/office/powerpoint/2010/main" val="1013206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n-GB" sz="4800" b="1" u="sng" dirty="0">
                <a:solidFill>
                  <a:schemeClr val="bg1"/>
                </a:solidFill>
                <a:latin typeface="Poppins" panose="00000500000000000000"/>
              </a:rPr>
              <a:t>Payment</a:t>
            </a:r>
            <a:endParaRPr lang="en-US" sz="4800" b="1" u="sng" dirty="0">
              <a:solidFill>
                <a:schemeClr val="bg1"/>
              </a:solidFill>
              <a:latin typeface="Poppins" panose="00000500000000000000"/>
            </a:endParaRPr>
          </a:p>
        </p:txBody>
      </p:sp>
      <p:sp>
        <p:nvSpPr>
          <p:cNvPr id="3" name="Content Placeholder 2"/>
          <p:cNvSpPr>
            <a:spLocks noGrp="1"/>
          </p:cNvSpPr>
          <p:nvPr>
            <p:ph idx="1"/>
          </p:nvPr>
        </p:nvSpPr>
        <p:spPr>
          <a:xfrm>
            <a:off x="134380" y="3348740"/>
            <a:ext cx="8875240" cy="3632504"/>
          </a:xfrm>
        </p:spPr>
        <p:txBody>
          <a:bodyPr>
            <a:normAutofit fontScale="40000" lnSpcReduction="20000"/>
          </a:bodyPr>
          <a:lstStyle/>
          <a:p>
            <a:pPr marL="0" indent="0">
              <a:buNone/>
            </a:pPr>
            <a:r>
              <a:rPr lang="en-GB" sz="3400" b="1" dirty="0">
                <a:solidFill>
                  <a:schemeClr val="bg1"/>
                </a:solidFill>
                <a:latin typeface="Poppins" panose="00000500000000000000"/>
              </a:rPr>
              <a:t>The cost for the visit will be no more than £360 (exact cost to be confirmed once initial deposits received)</a:t>
            </a:r>
            <a:r>
              <a:rPr lang="en-GB" sz="3400" dirty="0">
                <a:solidFill>
                  <a:schemeClr val="bg1"/>
                </a:solidFill>
                <a:latin typeface="Poppins" panose="00000500000000000000"/>
              </a:rPr>
              <a:t>.  </a:t>
            </a:r>
          </a:p>
          <a:p>
            <a:pPr marL="0" indent="0">
              <a:buNone/>
            </a:pPr>
            <a:endParaRPr lang="en-GB" dirty="0">
              <a:solidFill>
                <a:schemeClr val="bg1"/>
              </a:solidFill>
              <a:latin typeface="Poppins" panose="00000500000000000000"/>
            </a:endParaRPr>
          </a:p>
          <a:p>
            <a:pPr marL="0" indent="0">
              <a:buNone/>
            </a:pPr>
            <a:r>
              <a:rPr lang="en-GB" sz="4200" dirty="0">
                <a:solidFill>
                  <a:schemeClr val="bg1"/>
                </a:solidFill>
                <a:latin typeface="Poppins" panose="00000500000000000000"/>
              </a:rPr>
              <a:t>This cost includes transportation by coach, including the two days of off-site activities which are undertaken.  This cost also covers all tuition, accommodation, equipment, food and insurance.  The only extra that you will be asked to provide will be optional pocket money of £10.00, to be brought in on the day of departure.</a:t>
            </a:r>
          </a:p>
          <a:p>
            <a:pPr marL="0" indent="0">
              <a:buNone/>
            </a:pPr>
            <a:endParaRPr lang="en-GB" sz="2900" dirty="0">
              <a:solidFill>
                <a:schemeClr val="bg1"/>
              </a:solidFill>
              <a:latin typeface="Poppins" panose="00000500000000000000"/>
              <a:cs typeface="Poppins" panose="00000500000000000000" pitchFamily="2" charset="0"/>
            </a:endParaRPr>
          </a:p>
          <a:p>
            <a:pPr marL="0" indent="0">
              <a:buNone/>
            </a:pPr>
            <a:r>
              <a:rPr lang="en-GB" sz="3500" dirty="0">
                <a:solidFill>
                  <a:schemeClr val="bg1"/>
                </a:solidFill>
                <a:latin typeface="Poppins" panose="00000500000000000000" pitchFamily="2" charset="0"/>
                <a:cs typeface="Poppins" panose="00000500000000000000" pitchFamily="2" charset="0"/>
              </a:rPr>
              <a:t>Insurance - you may wish to take out insurance in case of cancellation or withdrawal. </a:t>
            </a:r>
          </a:p>
          <a:p>
            <a:endParaRPr lang="en-GB" sz="2200" dirty="0">
              <a:solidFill>
                <a:schemeClr val="bg1"/>
              </a:solidFill>
              <a:latin typeface="Poppins" panose="00000500000000000000" pitchFamily="2" charset="0"/>
              <a:cs typeface="Poppins" panose="00000500000000000000" pitchFamily="2" charset="0"/>
            </a:endParaRPr>
          </a:p>
          <a:p>
            <a:pPr marL="0" indent="0">
              <a:buNone/>
            </a:pPr>
            <a:r>
              <a:rPr lang="en-GB" sz="3800" dirty="0">
                <a:solidFill>
                  <a:schemeClr val="bg1"/>
                </a:solidFill>
                <a:latin typeface="Poppins" panose="00000500000000000000" pitchFamily="2" charset="0"/>
                <a:cs typeface="Poppins" panose="00000500000000000000" pitchFamily="2" charset="0"/>
              </a:rPr>
              <a:t>Letter will be sent out to you with details tomorrow and a form to show interest. When deposit is paid your place will be confirmed.</a:t>
            </a:r>
          </a:p>
          <a:p>
            <a:pPr marL="0" indent="0">
              <a:buNone/>
            </a:pPr>
            <a:endParaRPr lang="en-GB" sz="3800" dirty="0">
              <a:solidFill>
                <a:schemeClr val="bg1"/>
              </a:solidFill>
              <a:latin typeface="Poppins" panose="00000500000000000000" pitchFamily="2" charset="0"/>
              <a:cs typeface="Poppins" panose="00000500000000000000" pitchFamily="2" charset="0"/>
            </a:endParaRPr>
          </a:p>
          <a:p>
            <a:pPr marL="0" indent="0">
              <a:buNone/>
            </a:pPr>
            <a:r>
              <a:rPr lang="en-GB" sz="3800" dirty="0">
                <a:solidFill>
                  <a:schemeClr val="bg1"/>
                </a:solidFill>
                <a:latin typeface="Poppins" panose="00000500000000000000" pitchFamily="2" charset="0"/>
                <a:cs typeface="Poppins" panose="00000500000000000000" pitchFamily="2" charset="0"/>
              </a:rPr>
              <a:t>Help with payment if necessary can be sought from the Head Teacher or the school office. There is a criteria to be met but we can signpost other support as well.</a:t>
            </a:r>
          </a:p>
          <a:p>
            <a:endParaRPr lang="en-GB" sz="2800" dirty="0">
              <a:latin typeface="Maiandra GD" panose="020E0502030308020204" pitchFamily="34" charset="0"/>
            </a:endParaRPr>
          </a:p>
        </p:txBody>
      </p:sp>
      <p:graphicFrame>
        <p:nvGraphicFramePr>
          <p:cNvPr id="5" name="Table 4">
            <a:extLst>
              <a:ext uri="{FF2B5EF4-FFF2-40B4-BE49-F238E27FC236}">
                <a16:creationId xmlns:a16="http://schemas.microsoft.com/office/drawing/2014/main" id="{4C1843BC-D807-414A-8AD0-904E7D179D93}"/>
              </a:ext>
            </a:extLst>
          </p:cNvPr>
          <p:cNvGraphicFramePr>
            <a:graphicFrameLocks noGrp="1"/>
          </p:cNvGraphicFramePr>
          <p:nvPr>
            <p:extLst>
              <p:ext uri="{D42A27DB-BD31-4B8C-83A1-F6EECF244321}">
                <p14:modId xmlns:p14="http://schemas.microsoft.com/office/powerpoint/2010/main" val="567940791"/>
              </p:ext>
            </p:extLst>
          </p:nvPr>
        </p:nvGraphicFramePr>
        <p:xfrm>
          <a:off x="323528" y="908720"/>
          <a:ext cx="8244408" cy="1853816"/>
        </p:xfrm>
        <a:graphic>
          <a:graphicData uri="http://schemas.openxmlformats.org/drawingml/2006/table">
            <a:tbl>
              <a:tblPr firstRow="1" bandRow="1">
                <a:tableStyleId>{5C22544A-7EE6-4342-B048-85BDC9FD1C3A}</a:tableStyleId>
              </a:tblPr>
              <a:tblGrid>
                <a:gridCol w="2748136">
                  <a:extLst>
                    <a:ext uri="{9D8B030D-6E8A-4147-A177-3AD203B41FA5}">
                      <a16:colId xmlns:a16="http://schemas.microsoft.com/office/drawing/2014/main" val="750436742"/>
                    </a:ext>
                  </a:extLst>
                </a:gridCol>
                <a:gridCol w="2748136">
                  <a:extLst>
                    <a:ext uri="{9D8B030D-6E8A-4147-A177-3AD203B41FA5}">
                      <a16:colId xmlns:a16="http://schemas.microsoft.com/office/drawing/2014/main" val="2014218764"/>
                    </a:ext>
                  </a:extLst>
                </a:gridCol>
                <a:gridCol w="2748136">
                  <a:extLst>
                    <a:ext uri="{9D8B030D-6E8A-4147-A177-3AD203B41FA5}">
                      <a16:colId xmlns:a16="http://schemas.microsoft.com/office/drawing/2014/main" val="4100342561"/>
                    </a:ext>
                  </a:extLst>
                </a:gridCol>
              </a:tblGrid>
              <a:tr h="847976">
                <a:tc>
                  <a:txBody>
                    <a:bodyPr/>
                    <a:lstStyle/>
                    <a:p>
                      <a:pPr fontAlgn="base">
                        <a:spcAft>
                          <a:spcPts val="0"/>
                        </a:spcAft>
                      </a:pPr>
                      <a:r>
                        <a:rPr lang="en-GB" sz="1800" b="0" dirty="0">
                          <a:solidFill>
                            <a:schemeClr val="bg1"/>
                          </a:solidFill>
                          <a:effectLst/>
                          <a:latin typeface="Poppins" panose="00000500000000000000"/>
                        </a:rPr>
                        <a:t>Deposit (Non refundable)</a:t>
                      </a:r>
                    </a:p>
                  </a:txBody>
                  <a:tcPr marL="68580" marR="68580">
                    <a:noFill/>
                  </a:tcPr>
                </a:tc>
                <a:tc>
                  <a:txBody>
                    <a:bodyPr/>
                    <a:lstStyle/>
                    <a:p>
                      <a:r>
                        <a:rPr lang="en-GB" sz="1800" b="0" i="0" kern="1200" dirty="0">
                          <a:solidFill>
                            <a:schemeClr val="bg1"/>
                          </a:solidFill>
                          <a:effectLst/>
                          <a:latin typeface="Poppins" panose="00000500000000000000"/>
                          <a:ea typeface="+mn-ea"/>
                          <a:cs typeface="+mn-cs"/>
                        </a:rPr>
                        <a:t>Monday 3</a:t>
                      </a:r>
                      <a:r>
                        <a:rPr lang="en-GB" sz="1800" b="0" i="0" kern="1200" baseline="30000" dirty="0">
                          <a:solidFill>
                            <a:schemeClr val="bg1"/>
                          </a:solidFill>
                          <a:effectLst/>
                          <a:latin typeface="Poppins" panose="00000500000000000000"/>
                          <a:ea typeface="+mn-ea"/>
                          <a:cs typeface="+mn-cs"/>
                        </a:rPr>
                        <a:t>rd</a:t>
                      </a:r>
                      <a:r>
                        <a:rPr lang="en-GB" sz="1800" b="0" i="0" kern="1200" dirty="0">
                          <a:solidFill>
                            <a:schemeClr val="bg1"/>
                          </a:solidFill>
                          <a:effectLst/>
                          <a:latin typeface="Poppins" panose="00000500000000000000"/>
                          <a:ea typeface="+mn-ea"/>
                          <a:cs typeface="+mn-cs"/>
                        </a:rPr>
                        <a:t> November 2025</a:t>
                      </a:r>
                      <a:endParaRPr lang="en-GB" sz="1800" b="0" dirty="0">
                        <a:solidFill>
                          <a:schemeClr val="bg1"/>
                        </a:solidFill>
                        <a:latin typeface="Poppins" panose="00000500000000000000"/>
                      </a:endParaRPr>
                    </a:p>
                  </a:txBody>
                  <a:tcPr>
                    <a:noFill/>
                  </a:tcPr>
                </a:tc>
                <a:tc>
                  <a:txBody>
                    <a:bodyPr/>
                    <a:lstStyle/>
                    <a:p>
                      <a:r>
                        <a:rPr lang="en-GB" sz="1800" b="0" dirty="0">
                          <a:solidFill>
                            <a:schemeClr val="bg1"/>
                          </a:solidFill>
                          <a:latin typeface="Poppins" panose="00000500000000000000"/>
                        </a:rPr>
                        <a:t>£120</a:t>
                      </a:r>
                    </a:p>
                  </a:txBody>
                  <a:tcPr>
                    <a:noFill/>
                  </a:tcPr>
                </a:tc>
                <a:extLst>
                  <a:ext uri="{0D108BD9-81ED-4DB2-BD59-A6C34878D82A}">
                    <a16:rowId xmlns:a16="http://schemas.microsoft.com/office/drawing/2014/main" val="2849398103"/>
                  </a:ext>
                </a:extLst>
              </a:tr>
              <a:tr h="332096">
                <a:tc>
                  <a:txBody>
                    <a:bodyPr/>
                    <a:lstStyle/>
                    <a:p>
                      <a:r>
                        <a:rPr lang="en-GB" sz="1800" b="0" dirty="0">
                          <a:solidFill>
                            <a:schemeClr val="bg1"/>
                          </a:solidFill>
                          <a:latin typeface="Poppins" panose="00000500000000000000"/>
                        </a:rPr>
                        <a:t>Instalment 2</a:t>
                      </a:r>
                    </a:p>
                  </a:txBody>
                  <a:tcPr>
                    <a:noFill/>
                  </a:tcPr>
                </a:tc>
                <a:tc>
                  <a:txBody>
                    <a:bodyPr/>
                    <a:lstStyle/>
                    <a:p>
                      <a:pPr fontAlgn="base">
                        <a:spcAft>
                          <a:spcPts val="0"/>
                        </a:spcAft>
                      </a:pPr>
                      <a:r>
                        <a:rPr lang="en-GB" sz="1800" b="0" dirty="0">
                          <a:solidFill>
                            <a:schemeClr val="bg1"/>
                          </a:solidFill>
                          <a:effectLst/>
                          <a:latin typeface="Poppins" panose="00000500000000000000"/>
                        </a:rPr>
                        <a:t>Monday 2</a:t>
                      </a:r>
                      <a:r>
                        <a:rPr lang="en-GB" sz="1800" b="0" baseline="30000" dirty="0">
                          <a:solidFill>
                            <a:schemeClr val="bg1"/>
                          </a:solidFill>
                          <a:effectLst/>
                          <a:latin typeface="Poppins" panose="00000500000000000000"/>
                        </a:rPr>
                        <a:t>nd</a:t>
                      </a:r>
                      <a:r>
                        <a:rPr lang="en-GB" sz="1800" b="0" dirty="0">
                          <a:solidFill>
                            <a:schemeClr val="bg1"/>
                          </a:solidFill>
                          <a:effectLst/>
                          <a:latin typeface="Poppins" panose="00000500000000000000"/>
                        </a:rPr>
                        <a:t> February 2026</a:t>
                      </a:r>
                    </a:p>
                  </a:txBody>
                  <a:tcPr marL="68580" marR="68580">
                    <a:noFill/>
                  </a:tcPr>
                </a:tc>
                <a:tc>
                  <a:txBody>
                    <a:bodyPr/>
                    <a:lstStyle/>
                    <a:p>
                      <a:r>
                        <a:rPr lang="en-GB" sz="1800" b="0" dirty="0">
                          <a:solidFill>
                            <a:schemeClr val="bg1"/>
                          </a:solidFill>
                          <a:latin typeface="Poppins" panose="00000500000000000000"/>
                        </a:rPr>
                        <a:t>£120</a:t>
                      </a:r>
                    </a:p>
                  </a:txBody>
                  <a:tcPr>
                    <a:noFill/>
                  </a:tcPr>
                </a:tc>
                <a:extLst>
                  <a:ext uri="{0D108BD9-81ED-4DB2-BD59-A6C34878D82A}">
                    <a16:rowId xmlns:a16="http://schemas.microsoft.com/office/drawing/2014/main" val="2229588356"/>
                  </a:ext>
                </a:extLst>
              </a:tr>
              <a:tr h="332096">
                <a:tc>
                  <a:txBody>
                    <a:bodyPr/>
                    <a:lstStyle/>
                    <a:p>
                      <a:r>
                        <a:rPr lang="en-GB" sz="1800" b="0" dirty="0">
                          <a:solidFill>
                            <a:schemeClr val="bg1"/>
                          </a:solidFill>
                          <a:latin typeface="Poppins" panose="00000500000000000000"/>
                        </a:rPr>
                        <a:t>Instalment 3</a:t>
                      </a:r>
                    </a:p>
                  </a:txBody>
                  <a:tcPr>
                    <a:noFill/>
                  </a:tcPr>
                </a:tc>
                <a:tc>
                  <a:txBody>
                    <a:bodyPr/>
                    <a:lstStyle/>
                    <a:p>
                      <a:pPr fontAlgn="base">
                        <a:spcAft>
                          <a:spcPts val="0"/>
                        </a:spcAft>
                      </a:pPr>
                      <a:r>
                        <a:rPr lang="en-GB" sz="1800" b="0" dirty="0">
                          <a:solidFill>
                            <a:schemeClr val="bg1"/>
                          </a:solidFill>
                          <a:effectLst/>
                          <a:latin typeface="Poppins" panose="00000500000000000000"/>
                        </a:rPr>
                        <a:t>Monday 13</a:t>
                      </a:r>
                      <a:r>
                        <a:rPr lang="en-GB" sz="1800" b="0" baseline="30000" dirty="0">
                          <a:solidFill>
                            <a:schemeClr val="bg1"/>
                          </a:solidFill>
                          <a:effectLst/>
                          <a:latin typeface="Poppins" panose="00000500000000000000"/>
                        </a:rPr>
                        <a:t>th</a:t>
                      </a:r>
                      <a:r>
                        <a:rPr lang="en-GB" sz="1800" b="0" dirty="0">
                          <a:solidFill>
                            <a:schemeClr val="bg1"/>
                          </a:solidFill>
                          <a:effectLst/>
                          <a:latin typeface="Poppins" panose="00000500000000000000"/>
                        </a:rPr>
                        <a:t> April 2026</a:t>
                      </a:r>
                    </a:p>
                  </a:txBody>
                  <a:tcPr marL="68580" marR="68580">
                    <a:noFill/>
                  </a:tcPr>
                </a:tc>
                <a:tc>
                  <a:txBody>
                    <a:bodyPr/>
                    <a:lstStyle/>
                    <a:p>
                      <a:r>
                        <a:rPr lang="en-GB" sz="1800" b="0" dirty="0">
                          <a:solidFill>
                            <a:schemeClr val="bg1"/>
                          </a:solidFill>
                          <a:latin typeface="Poppins" panose="00000500000000000000"/>
                        </a:rPr>
                        <a:t>£120</a:t>
                      </a:r>
                    </a:p>
                  </a:txBody>
                  <a:tcPr>
                    <a:noFill/>
                  </a:tcPr>
                </a:tc>
                <a:extLst>
                  <a:ext uri="{0D108BD9-81ED-4DB2-BD59-A6C34878D82A}">
                    <a16:rowId xmlns:a16="http://schemas.microsoft.com/office/drawing/2014/main" val="3177408303"/>
                  </a:ext>
                </a:extLst>
              </a:tr>
            </a:tbl>
          </a:graphicData>
        </a:graphic>
      </p:graphicFrame>
    </p:spTree>
    <p:extLst>
      <p:ext uri="{BB962C8B-B14F-4D97-AF65-F5344CB8AC3E}">
        <p14:creationId xmlns:p14="http://schemas.microsoft.com/office/powerpoint/2010/main" val="415290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0456"/>
            <a:ext cx="8229600" cy="1143000"/>
          </a:xfrm>
        </p:spPr>
        <p:txBody>
          <a:bodyPr>
            <a:normAutofit fontScale="90000"/>
          </a:bodyPr>
          <a:lstStyle/>
          <a:p>
            <a:r>
              <a:rPr lang="en-GB" b="1" u="sng" dirty="0">
                <a:solidFill>
                  <a:schemeClr val="bg1"/>
                </a:solidFill>
                <a:latin typeface="Poppins" panose="00000500000000000000"/>
              </a:rPr>
              <a:t>How can you help prepare your child?</a:t>
            </a:r>
          </a:p>
        </p:txBody>
      </p:sp>
      <p:sp>
        <p:nvSpPr>
          <p:cNvPr id="2" name="Content Placeholder 1"/>
          <p:cNvSpPr>
            <a:spLocks noGrp="1"/>
          </p:cNvSpPr>
          <p:nvPr>
            <p:ph idx="1"/>
          </p:nvPr>
        </p:nvSpPr>
        <p:spPr>
          <a:xfrm>
            <a:off x="395536" y="1690689"/>
            <a:ext cx="7408333" cy="4425355"/>
          </a:xfrm>
        </p:spPr>
        <p:txBody>
          <a:bodyPr>
            <a:normAutofit fontScale="77500" lnSpcReduction="20000"/>
          </a:bodyPr>
          <a:lstStyle/>
          <a:p>
            <a:r>
              <a:rPr lang="en-GB" dirty="0">
                <a:solidFill>
                  <a:schemeClr val="bg1"/>
                </a:solidFill>
                <a:latin typeface="Poppins" panose="00000500000000000000" pitchFamily="2" charset="0"/>
                <a:cs typeface="Poppins" panose="00000500000000000000" pitchFamily="2" charset="0"/>
              </a:rPr>
              <a:t>Children will be expected to…</a:t>
            </a:r>
          </a:p>
          <a:p>
            <a:endParaRPr lang="en-GB" dirty="0">
              <a:solidFill>
                <a:schemeClr val="bg1"/>
              </a:solidFill>
              <a:latin typeface="Poppins" panose="00000500000000000000" pitchFamily="2" charset="0"/>
              <a:cs typeface="Poppins" panose="00000500000000000000" pitchFamily="2" charset="0"/>
            </a:endParaRPr>
          </a:p>
          <a:p>
            <a:r>
              <a:rPr lang="en-GB" dirty="0">
                <a:solidFill>
                  <a:schemeClr val="bg1"/>
                </a:solidFill>
                <a:latin typeface="Poppins" panose="00000500000000000000" pitchFamily="2" charset="0"/>
                <a:cs typeface="Poppins" panose="00000500000000000000" pitchFamily="2" charset="0"/>
              </a:rPr>
              <a:t>Shower themselves</a:t>
            </a:r>
          </a:p>
          <a:p>
            <a:r>
              <a:rPr lang="en-GB" dirty="0">
                <a:solidFill>
                  <a:schemeClr val="bg1"/>
                </a:solidFill>
                <a:latin typeface="Poppins" panose="00000500000000000000" pitchFamily="2" charset="0"/>
                <a:cs typeface="Poppins" panose="00000500000000000000" pitchFamily="2" charset="0"/>
              </a:rPr>
              <a:t>Be able to fully dress themselves e.g. tie own shoelaces, comb/tie up own hair</a:t>
            </a:r>
          </a:p>
          <a:p>
            <a:r>
              <a:rPr lang="en-GB" dirty="0">
                <a:solidFill>
                  <a:schemeClr val="bg1"/>
                </a:solidFill>
                <a:latin typeface="Poppins" panose="00000500000000000000" pitchFamily="2" charset="0"/>
                <a:cs typeface="Poppins" panose="00000500000000000000" pitchFamily="2" charset="0"/>
              </a:rPr>
              <a:t>Make their own packed lunch including making sandwiches</a:t>
            </a:r>
          </a:p>
          <a:p>
            <a:r>
              <a:rPr lang="en-GB" dirty="0">
                <a:solidFill>
                  <a:schemeClr val="bg1"/>
                </a:solidFill>
                <a:latin typeface="Poppins" panose="00000500000000000000" pitchFamily="2" charset="0"/>
                <a:cs typeface="Poppins" panose="00000500000000000000" pitchFamily="2" charset="0"/>
              </a:rPr>
              <a:t>Be responsible for filling own water bottle</a:t>
            </a:r>
          </a:p>
          <a:p>
            <a:r>
              <a:rPr lang="en-GB" dirty="0">
                <a:solidFill>
                  <a:schemeClr val="bg1"/>
                </a:solidFill>
                <a:latin typeface="Poppins" panose="00000500000000000000" pitchFamily="2" charset="0"/>
                <a:cs typeface="Poppins" panose="00000500000000000000" pitchFamily="2" charset="0"/>
              </a:rPr>
              <a:t>Be responsible for their own belongings e.g. keeping their area of the dormitory tidy </a:t>
            </a:r>
          </a:p>
          <a:p>
            <a:r>
              <a:rPr lang="en-GB" dirty="0">
                <a:solidFill>
                  <a:schemeClr val="bg1"/>
                </a:solidFill>
                <a:latin typeface="Poppins" panose="00000500000000000000" pitchFamily="2" charset="0"/>
                <a:cs typeface="Poppins" panose="00000500000000000000" pitchFamily="2" charset="0"/>
              </a:rPr>
              <a:t>Be able to settle themselves to sleep at night time</a:t>
            </a:r>
          </a:p>
        </p:txBody>
      </p:sp>
    </p:spTree>
    <p:extLst>
      <p:ext uri="{BB962C8B-B14F-4D97-AF65-F5344CB8AC3E}">
        <p14:creationId xmlns:p14="http://schemas.microsoft.com/office/powerpoint/2010/main" val="406444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6000" b="1" u="sng" dirty="0">
                <a:solidFill>
                  <a:schemeClr val="bg1"/>
                </a:solidFill>
                <a:latin typeface="Poppins" panose="00000500000000000000"/>
              </a:rPr>
              <a:t>Questions?</a:t>
            </a:r>
          </a:p>
        </p:txBody>
      </p:sp>
      <p:sp>
        <p:nvSpPr>
          <p:cNvPr id="2" name="Content Placeholder 1"/>
          <p:cNvSpPr>
            <a:spLocks noGrp="1"/>
          </p:cNvSpPr>
          <p:nvPr>
            <p:ph idx="1"/>
          </p:nvPr>
        </p:nvSpPr>
        <p:spPr/>
        <p:txBody>
          <a:bodyPr/>
          <a:lstStyle/>
          <a:p>
            <a:r>
              <a:rPr lang="en-GB" dirty="0">
                <a:solidFill>
                  <a:schemeClr val="bg1"/>
                </a:solidFill>
                <a:latin typeface="Poppins" panose="00000500000000000000" pitchFamily="2" charset="0"/>
                <a:cs typeface="Poppins" panose="00000500000000000000" pitchFamily="2" charset="0"/>
              </a:rPr>
              <a:t>Remember Red Ridge is experienced in hosting residential trips for children, so all needs can be catered for.</a:t>
            </a:r>
          </a:p>
          <a:p>
            <a:endParaRPr lang="en-GB" dirty="0">
              <a:solidFill>
                <a:schemeClr val="bg1"/>
              </a:solidFill>
              <a:latin typeface="Poppins" panose="00000500000000000000" pitchFamily="2" charset="0"/>
              <a:cs typeface="Poppins" panose="00000500000000000000" pitchFamily="2" charset="0"/>
            </a:endParaRPr>
          </a:p>
          <a:p>
            <a:r>
              <a:rPr lang="en-GB" dirty="0">
                <a:solidFill>
                  <a:schemeClr val="bg1"/>
                </a:solidFill>
                <a:latin typeface="Poppins" panose="00000500000000000000" pitchFamily="2" charset="0"/>
                <a:cs typeface="Poppins" panose="00000500000000000000" pitchFamily="2" charset="0"/>
              </a:rPr>
              <a:t>Please speak to your child’s class teacher, Miss Solway or the School Office with any questions you may have at any time.</a:t>
            </a:r>
          </a:p>
        </p:txBody>
      </p:sp>
    </p:spTree>
    <p:extLst>
      <p:ext uri="{BB962C8B-B14F-4D97-AF65-F5344CB8AC3E}">
        <p14:creationId xmlns:p14="http://schemas.microsoft.com/office/powerpoint/2010/main" val="334180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Autofit/>
          </a:bodyPr>
          <a:lstStyle/>
          <a:p>
            <a:r>
              <a:rPr lang="en-GB" b="1" u="sng" dirty="0">
                <a:solidFill>
                  <a:schemeClr val="bg1"/>
                </a:solidFill>
                <a:latin typeface="Ink Bandits Sans" pitchFamily="2" charset="0"/>
              </a:rPr>
              <a:t>What do we do there?</a:t>
            </a:r>
            <a:br>
              <a:rPr lang="en-GB" sz="2800" b="1" dirty="0">
                <a:solidFill>
                  <a:schemeClr val="bg1"/>
                </a:solidFill>
                <a:latin typeface="Ink Bandits Sans" pitchFamily="2" charset="0"/>
              </a:rPr>
            </a:br>
            <a:endParaRPr lang="en-US" sz="2800" b="1" dirty="0">
              <a:solidFill>
                <a:schemeClr val="bg1"/>
              </a:solidFill>
              <a:latin typeface="Ink Bandits Sans" pitchFamily="2" charset="0"/>
            </a:endParaRPr>
          </a:p>
        </p:txBody>
      </p:sp>
      <p:sp>
        <p:nvSpPr>
          <p:cNvPr id="35843" name="Rectangle 3"/>
          <p:cNvSpPr>
            <a:spLocks noGrp="1" noChangeArrowheads="1"/>
          </p:cNvSpPr>
          <p:nvPr>
            <p:ph type="body" sz="half" idx="1"/>
          </p:nvPr>
        </p:nvSpPr>
        <p:spPr>
          <a:xfrm>
            <a:off x="457200" y="1230649"/>
            <a:ext cx="4038600" cy="4754562"/>
          </a:xfrm>
        </p:spPr>
        <p:txBody>
          <a:bodyPr>
            <a:normAutofit/>
          </a:bodyPr>
          <a:lstStyle/>
          <a:p>
            <a:pPr>
              <a:lnSpc>
                <a:spcPct val="90000"/>
              </a:lnSpc>
            </a:pPr>
            <a:r>
              <a:rPr lang="en-GB" sz="2800" dirty="0">
                <a:solidFill>
                  <a:schemeClr val="bg1"/>
                </a:solidFill>
                <a:latin typeface="Poppins" panose="00000500000000000000" pitchFamily="2" charset="0"/>
                <a:cs typeface="Poppins" panose="00000500000000000000" pitchFamily="2" charset="0"/>
              </a:rPr>
              <a:t>Archery</a:t>
            </a:r>
          </a:p>
          <a:p>
            <a:pPr>
              <a:lnSpc>
                <a:spcPct val="90000"/>
              </a:lnSpc>
            </a:pPr>
            <a:r>
              <a:rPr lang="en-GB" sz="2800" dirty="0">
                <a:solidFill>
                  <a:schemeClr val="bg1"/>
                </a:solidFill>
                <a:latin typeface="Poppins" panose="00000500000000000000" pitchFamily="2" charset="0"/>
                <a:cs typeface="Poppins" panose="00000500000000000000" pitchFamily="2" charset="0"/>
              </a:rPr>
              <a:t>Climbing and abseiling</a:t>
            </a:r>
          </a:p>
          <a:p>
            <a:pPr>
              <a:lnSpc>
                <a:spcPct val="90000"/>
              </a:lnSpc>
            </a:pPr>
            <a:r>
              <a:rPr lang="en-GB" sz="2800" dirty="0">
                <a:solidFill>
                  <a:schemeClr val="bg1"/>
                </a:solidFill>
                <a:latin typeface="Poppins" panose="00000500000000000000" pitchFamily="2" charset="0"/>
                <a:cs typeface="Poppins" panose="00000500000000000000" pitchFamily="2" charset="0"/>
              </a:rPr>
              <a:t>Cycling</a:t>
            </a:r>
          </a:p>
          <a:p>
            <a:pPr>
              <a:lnSpc>
                <a:spcPct val="90000"/>
              </a:lnSpc>
            </a:pPr>
            <a:r>
              <a:rPr lang="en-GB" sz="2800" dirty="0">
                <a:solidFill>
                  <a:schemeClr val="bg1"/>
                </a:solidFill>
                <a:latin typeface="Poppins" panose="00000500000000000000" pitchFamily="2" charset="0"/>
                <a:cs typeface="Poppins" panose="00000500000000000000" pitchFamily="2" charset="0"/>
              </a:rPr>
              <a:t>Indoor/Outdoor Caving</a:t>
            </a:r>
          </a:p>
          <a:p>
            <a:pPr>
              <a:lnSpc>
                <a:spcPct val="90000"/>
              </a:lnSpc>
            </a:pPr>
            <a:r>
              <a:rPr lang="en-GB" sz="2800" dirty="0">
                <a:solidFill>
                  <a:schemeClr val="bg1"/>
                </a:solidFill>
                <a:latin typeface="Poppins" panose="00000500000000000000" pitchFamily="2" charset="0"/>
                <a:cs typeface="Poppins" panose="00000500000000000000" pitchFamily="2" charset="0"/>
              </a:rPr>
              <a:t>Canoeing</a:t>
            </a:r>
          </a:p>
          <a:p>
            <a:pPr>
              <a:lnSpc>
                <a:spcPct val="90000"/>
              </a:lnSpc>
            </a:pPr>
            <a:r>
              <a:rPr lang="en-GB" sz="2800" dirty="0">
                <a:solidFill>
                  <a:schemeClr val="bg1"/>
                </a:solidFill>
                <a:latin typeface="Poppins" panose="00000500000000000000" pitchFamily="2" charset="0"/>
                <a:cs typeface="Poppins" panose="00000500000000000000" pitchFamily="2" charset="0"/>
              </a:rPr>
              <a:t>Hill walking</a:t>
            </a:r>
          </a:p>
          <a:p>
            <a:pPr>
              <a:lnSpc>
                <a:spcPct val="90000"/>
              </a:lnSpc>
            </a:pPr>
            <a:r>
              <a:rPr lang="en-GB" sz="2800" dirty="0">
                <a:solidFill>
                  <a:schemeClr val="bg1"/>
                </a:solidFill>
                <a:latin typeface="Poppins" panose="00000500000000000000" pitchFamily="2" charset="0"/>
                <a:cs typeface="Poppins" panose="00000500000000000000" pitchFamily="2" charset="0"/>
              </a:rPr>
              <a:t>Kayaking</a:t>
            </a:r>
          </a:p>
          <a:p>
            <a:pPr>
              <a:lnSpc>
                <a:spcPct val="90000"/>
              </a:lnSpc>
            </a:pPr>
            <a:r>
              <a:rPr lang="en-GB" sz="2800" dirty="0">
                <a:solidFill>
                  <a:schemeClr val="bg1"/>
                </a:solidFill>
                <a:latin typeface="Poppins" panose="00000500000000000000" pitchFamily="2" charset="0"/>
                <a:cs typeface="Poppins" panose="00000500000000000000" pitchFamily="2" charset="0"/>
              </a:rPr>
              <a:t>Zip wire</a:t>
            </a:r>
          </a:p>
          <a:p>
            <a:pPr>
              <a:lnSpc>
                <a:spcPct val="90000"/>
              </a:lnSpc>
            </a:pPr>
            <a:r>
              <a:rPr lang="en-GB" sz="2800" dirty="0">
                <a:solidFill>
                  <a:schemeClr val="bg1"/>
                </a:solidFill>
                <a:latin typeface="Poppins" panose="00000500000000000000" pitchFamily="2" charset="0"/>
                <a:cs typeface="Poppins" panose="00000500000000000000" pitchFamily="2" charset="0"/>
              </a:rPr>
              <a:t>Orienteering</a:t>
            </a:r>
          </a:p>
          <a:p>
            <a:pPr>
              <a:lnSpc>
                <a:spcPct val="90000"/>
              </a:lnSpc>
            </a:pPr>
            <a:endParaRPr lang="en-GB" sz="2400" b="1" dirty="0">
              <a:latin typeface="Maiandra GD" panose="020E0502030308020204" pitchFamily="34" charset="0"/>
            </a:endParaRPr>
          </a:p>
          <a:p>
            <a:pPr>
              <a:lnSpc>
                <a:spcPct val="90000"/>
              </a:lnSpc>
            </a:pPr>
            <a:endParaRPr lang="en-GB" sz="2400" b="1" dirty="0">
              <a:latin typeface="Maiandra GD" panose="020E0502030308020204" pitchFamily="34" charset="0"/>
            </a:endParaRPr>
          </a:p>
          <a:p>
            <a:pPr>
              <a:lnSpc>
                <a:spcPct val="90000"/>
              </a:lnSpc>
            </a:pPr>
            <a:endParaRPr lang="en-GB" sz="2400" dirty="0"/>
          </a:p>
          <a:p>
            <a:pPr>
              <a:lnSpc>
                <a:spcPct val="90000"/>
              </a:lnSpc>
            </a:pPr>
            <a:endParaRPr lang="en-GB" sz="2400" dirty="0"/>
          </a:p>
          <a:p>
            <a:pPr>
              <a:lnSpc>
                <a:spcPct val="90000"/>
              </a:lnSpc>
            </a:pPr>
            <a:endParaRPr lang="en-GB" sz="2400" dirty="0"/>
          </a:p>
          <a:p>
            <a:pPr>
              <a:lnSpc>
                <a:spcPct val="90000"/>
              </a:lnSpc>
            </a:pPr>
            <a:endParaRPr lang="en-US" sz="2400" dirty="0"/>
          </a:p>
        </p:txBody>
      </p:sp>
      <p:sp>
        <p:nvSpPr>
          <p:cNvPr id="2" name="TextBox 1"/>
          <p:cNvSpPr txBox="1"/>
          <p:nvPr/>
        </p:nvSpPr>
        <p:spPr>
          <a:xfrm>
            <a:off x="307024" y="5820130"/>
            <a:ext cx="7217304" cy="871521"/>
          </a:xfrm>
          <a:prstGeom prst="rect">
            <a:avLst/>
          </a:prstGeom>
          <a:noFill/>
        </p:spPr>
        <p:txBody>
          <a:bodyPr wrap="square" rtlCol="0">
            <a:spAutoFit/>
          </a:bodyPr>
          <a:lstStyle/>
          <a:p>
            <a:pPr>
              <a:lnSpc>
                <a:spcPct val="90000"/>
              </a:lnSpc>
            </a:pPr>
            <a:r>
              <a:rPr lang="en-GB" sz="2800" b="1" dirty="0">
                <a:solidFill>
                  <a:schemeClr val="bg1"/>
                </a:solidFill>
                <a:latin typeface="Poppins" panose="00000500000000000000" pitchFamily="2" charset="0"/>
                <a:cs typeface="Poppins" panose="00000500000000000000" pitchFamily="2" charset="0"/>
              </a:rPr>
              <a:t>Activities are either on site or a short coach journey away.</a:t>
            </a:r>
            <a:endParaRPr lang="en-US" sz="2800" b="1" dirty="0">
              <a:solidFill>
                <a:schemeClr val="bg1"/>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3CCDD4ED-26BF-48F0-B6E1-83946BA772EC}"/>
              </a:ext>
            </a:extLst>
          </p:cNvPr>
          <p:cNvPicPr>
            <a:picLocks noChangeAspect="1"/>
          </p:cNvPicPr>
          <p:nvPr/>
        </p:nvPicPr>
        <p:blipFill>
          <a:blip r:embed="rId2"/>
          <a:stretch>
            <a:fillRect/>
          </a:stretch>
        </p:blipFill>
        <p:spPr>
          <a:xfrm>
            <a:off x="5436096" y="1712602"/>
            <a:ext cx="3453642" cy="34327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30979" y="332655"/>
            <a:ext cx="2880320" cy="830997"/>
          </a:xfrm>
          <a:prstGeom prst="rect">
            <a:avLst/>
          </a:prstGeom>
          <a:noFill/>
        </p:spPr>
        <p:txBody>
          <a:bodyPr wrap="square" rtlCol="0">
            <a:spAutoFit/>
          </a:bodyPr>
          <a:lstStyle/>
          <a:p>
            <a:r>
              <a:rPr lang="en-GB" sz="4800" b="1" u="sng" dirty="0">
                <a:solidFill>
                  <a:schemeClr val="bg1"/>
                </a:solidFill>
                <a:latin typeface="Ink Bandits Sans" pitchFamily="2" charset="0"/>
              </a:rPr>
              <a:t>Activities</a:t>
            </a:r>
          </a:p>
        </p:txBody>
      </p:sp>
      <p:pic>
        <p:nvPicPr>
          <p:cNvPr id="2" name="Picture 1">
            <a:extLst>
              <a:ext uri="{FF2B5EF4-FFF2-40B4-BE49-F238E27FC236}">
                <a16:creationId xmlns:a16="http://schemas.microsoft.com/office/drawing/2014/main" id="{968B3ABF-56B1-475A-9354-FBD874726514}"/>
              </a:ext>
            </a:extLst>
          </p:cNvPr>
          <p:cNvPicPr>
            <a:picLocks noChangeAspect="1"/>
          </p:cNvPicPr>
          <p:nvPr/>
        </p:nvPicPr>
        <p:blipFill>
          <a:blip r:embed="rId2"/>
          <a:stretch>
            <a:fillRect/>
          </a:stretch>
        </p:blipFill>
        <p:spPr>
          <a:xfrm>
            <a:off x="323528" y="1467505"/>
            <a:ext cx="3101122" cy="3797796"/>
          </a:xfrm>
          <a:prstGeom prst="rect">
            <a:avLst/>
          </a:prstGeom>
        </p:spPr>
      </p:pic>
      <p:pic>
        <p:nvPicPr>
          <p:cNvPr id="3" name="Picture 2">
            <a:extLst>
              <a:ext uri="{FF2B5EF4-FFF2-40B4-BE49-F238E27FC236}">
                <a16:creationId xmlns:a16="http://schemas.microsoft.com/office/drawing/2014/main" id="{8EDF4A94-BEBD-427F-8A66-1CE51CAFA7BB}"/>
              </a:ext>
            </a:extLst>
          </p:cNvPr>
          <p:cNvPicPr>
            <a:picLocks noChangeAspect="1"/>
          </p:cNvPicPr>
          <p:nvPr/>
        </p:nvPicPr>
        <p:blipFill>
          <a:blip r:embed="rId3"/>
          <a:stretch>
            <a:fillRect/>
          </a:stretch>
        </p:blipFill>
        <p:spPr>
          <a:xfrm>
            <a:off x="3995936" y="3782794"/>
            <a:ext cx="4023370" cy="2965014"/>
          </a:xfrm>
          <a:prstGeom prst="rect">
            <a:avLst/>
          </a:prstGeom>
        </p:spPr>
      </p:pic>
      <p:pic>
        <p:nvPicPr>
          <p:cNvPr id="4" name="Picture 3">
            <a:extLst>
              <a:ext uri="{FF2B5EF4-FFF2-40B4-BE49-F238E27FC236}">
                <a16:creationId xmlns:a16="http://schemas.microsoft.com/office/drawing/2014/main" id="{915EF884-68B5-4A72-9956-458DEF261DEE}"/>
              </a:ext>
            </a:extLst>
          </p:cNvPr>
          <p:cNvPicPr>
            <a:picLocks noChangeAspect="1"/>
          </p:cNvPicPr>
          <p:nvPr/>
        </p:nvPicPr>
        <p:blipFill>
          <a:blip r:embed="rId4"/>
          <a:stretch>
            <a:fillRect/>
          </a:stretch>
        </p:blipFill>
        <p:spPr>
          <a:xfrm>
            <a:off x="6228184" y="318088"/>
            <a:ext cx="1889256" cy="32403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93B79-D2A6-46ED-B752-3138AF93B7AA}"/>
              </a:ext>
            </a:extLst>
          </p:cNvPr>
          <p:cNvPicPr>
            <a:picLocks noChangeAspect="1"/>
          </p:cNvPicPr>
          <p:nvPr/>
        </p:nvPicPr>
        <p:blipFill>
          <a:blip r:embed="rId2"/>
          <a:stretch>
            <a:fillRect/>
          </a:stretch>
        </p:blipFill>
        <p:spPr>
          <a:xfrm>
            <a:off x="4574423" y="82884"/>
            <a:ext cx="4240709" cy="2781283"/>
          </a:xfrm>
          <a:prstGeom prst="rect">
            <a:avLst/>
          </a:prstGeom>
        </p:spPr>
      </p:pic>
      <p:pic>
        <p:nvPicPr>
          <p:cNvPr id="2" name="Picture 1">
            <a:extLst>
              <a:ext uri="{FF2B5EF4-FFF2-40B4-BE49-F238E27FC236}">
                <a16:creationId xmlns:a16="http://schemas.microsoft.com/office/drawing/2014/main" id="{3317552C-8322-4482-8EE1-AEAF11221757}"/>
              </a:ext>
            </a:extLst>
          </p:cNvPr>
          <p:cNvPicPr>
            <a:picLocks noChangeAspect="1"/>
          </p:cNvPicPr>
          <p:nvPr/>
        </p:nvPicPr>
        <p:blipFill>
          <a:blip r:embed="rId3"/>
          <a:stretch>
            <a:fillRect/>
          </a:stretch>
        </p:blipFill>
        <p:spPr>
          <a:xfrm>
            <a:off x="3089844" y="3645024"/>
            <a:ext cx="3395524" cy="2063055"/>
          </a:xfrm>
          <a:prstGeom prst="rect">
            <a:avLst/>
          </a:prstGeom>
        </p:spPr>
      </p:pic>
      <p:pic>
        <p:nvPicPr>
          <p:cNvPr id="4" name="Picture 3">
            <a:extLst>
              <a:ext uri="{FF2B5EF4-FFF2-40B4-BE49-F238E27FC236}">
                <a16:creationId xmlns:a16="http://schemas.microsoft.com/office/drawing/2014/main" id="{8FFE42F7-1906-4E47-995C-306302309D0B}"/>
              </a:ext>
            </a:extLst>
          </p:cNvPr>
          <p:cNvPicPr>
            <a:picLocks noChangeAspect="1"/>
          </p:cNvPicPr>
          <p:nvPr/>
        </p:nvPicPr>
        <p:blipFill>
          <a:blip r:embed="rId4"/>
          <a:stretch>
            <a:fillRect/>
          </a:stretch>
        </p:blipFill>
        <p:spPr>
          <a:xfrm>
            <a:off x="6804248" y="3224021"/>
            <a:ext cx="2144942" cy="3431906"/>
          </a:xfrm>
          <a:prstGeom prst="rect">
            <a:avLst/>
          </a:prstGeom>
        </p:spPr>
      </p:pic>
      <p:pic>
        <p:nvPicPr>
          <p:cNvPr id="5" name="Picture 4">
            <a:extLst>
              <a:ext uri="{FF2B5EF4-FFF2-40B4-BE49-F238E27FC236}">
                <a16:creationId xmlns:a16="http://schemas.microsoft.com/office/drawing/2014/main" id="{3EEBA609-F774-42F0-A787-CADDEC980D6F}"/>
              </a:ext>
            </a:extLst>
          </p:cNvPr>
          <p:cNvPicPr>
            <a:picLocks noChangeAspect="1"/>
          </p:cNvPicPr>
          <p:nvPr/>
        </p:nvPicPr>
        <p:blipFill>
          <a:blip r:embed="rId5"/>
          <a:stretch>
            <a:fillRect/>
          </a:stretch>
        </p:blipFill>
        <p:spPr>
          <a:xfrm>
            <a:off x="179512" y="136870"/>
            <a:ext cx="3735710" cy="2673313"/>
          </a:xfrm>
          <a:prstGeom prst="rect">
            <a:avLst/>
          </a:prstGeom>
        </p:spPr>
      </p:pic>
      <p:pic>
        <p:nvPicPr>
          <p:cNvPr id="6" name="Picture 5">
            <a:extLst>
              <a:ext uri="{FF2B5EF4-FFF2-40B4-BE49-F238E27FC236}">
                <a16:creationId xmlns:a16="http://schemas.microsoft.com/office/drawing/2014/main" id="{C2C855D6-226D-42BB-80E5-02DF05FB9B29}"/>
              </a:ext>
            </a:extLst>
          </p:cNvPr>
          <p:cNvPicPr>
            <a:picLocks noChangeAspect="1"/>
          </p:cNvPicPr>
          <p:nvPr/>
        </p:nvPicPr>
        <p:blipFill>
          <a:blip r:embed="rId6"/>
          <a:stretch>
            <a:fillRect/>
          </a:stretch>
        </p:blipFill>
        <p:spPr>
          <a:xfrm>
            <a:off x="346253" y="3020276"/>
            <a:ext cx="2425118" cy="36028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16632"/>
            <a:ext cx="8229600" cy="1143000"/>
          </a:xfrm>
        </p:spPr>
        <p:txBody>
          <a:bodyPr/>
          <a:lstStyle/>
          <a:p>
            <a:r>
              <a:rPr lang="en-GB" b="1" u="sng" dirty="0">
                <a:solidFill>
                  <a:schemeClr val="bg1"/>
                </a:solidFill>
                <a:latin typeface="Poppins" panose="00000500000000000000"/>
              </a:rPr>
              <a:t>What is it like there?</a:t>
            </a:r>
            <a:endParaRPr lang="en-US" b="1" u="sng" dirty="0">
              <a:solidFill>
                <a:schemeClr val="bg1"/>
              </a:solidFill>
              <a:latin typeface="Poppins" panose="00000500000000000000"/>
            </a:endParaRPr>
          </a:p>
        </p:txBody>
      </p:sp>
      <p:sp>
        <p:nvSpPr>
          <p:cNvPr id="52228" name="Rectangle 4"/>
          <p:cNvSpPr>
            <a:spLocks noGrp="1" noChangeArrowheads="1"/>
          </p:cNvSpPr>
          <p:nvPr>
            <p:ph type="body" sz="half" idx="1"/>
          </p:nvPr>
        </p:nvSpPr>
        <p:spPr>
          <a:xfrm>
            <a:off x="251520" y="1247461"/>
            <a:ext cx="4824536" cy="4967287"/>
          </a:xfrm>
        </p:spPr>
        <p:txBody>
          <a:bodyPr>
            <a:normAutofit lnSpcReduction="10000"/>
          </a:bodyPr>
          <a:lstStyle/>
          <a:p>
            <a:pPr>
              <a:lnSpc>
                <a:spcPct val="90000"/>
              </a:lnSpc>
            </a:pPr>
            <a:r>
              <a:rPr lang="en-GB" sz="2800" dirty="0">
                <a:solidFill>
                  <a:schemeClr val="bg1"/>
                </a:solidFill>
                <a:latin typeface="Poppins" panose="00000500000000000000" pitchFamily="2" charset="0"/>
                <a:cs typeface="Poppins" panose="00000500000000000000" pitchFamily="2" charset="0"/>
              </a:rPr>
              <a:t>Red Ridge is a purpose built facility.</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The bedrooms sleep 4 – 6 people, all located on the same floor.</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Showers and toilets are located beside or along the corridor from the bedrooms.</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Highly trained instructors.</a:t>
            </a:r>
          </a:p>
          <a:p>
            <a:pPr>
              <a:lnSpc>
                <a:spcPct val="90000"/>
              </a:lnSpc>
              <a:buFont typeface="Wingdings" pitchFamily="2" charset="2"/>
              <a:buNone/>
            </a:pPr>
            <a:endParaRPr lang="en-GB" sz="2800" dirty="0"/>
          </a:p>
          <a:p>
            <a:pPr>
              <a:lnSpc>
                <a:spcPct val="90000"/>
              </a:lnSpc>
              <a:buFont typeface="Wingdings" pitchFamily="2" charset="2"/>
              <a:buNone/>
            </a:pPr>
            <a:endParaRPr lang="en-GB" sz="2800" dirty="0"/>
          </a:p>
          <a:p>
            <a:pPr>
              <a:lnSpc>
                <a:spcPct val="90000"/>
              </a:lnSpc>
              <a:buFont typeface="Wingdings" pitchFamily="2" charset="2"/>
              <a:buNone/>
            </a:pPr>
            <a:endParaRPr lang="en-GB" sz="2800" dirty="0"/>
          </a:p>
          <a:p>
            <a:pPr>
              <a:lnSpc>
                <a:spcPct val="90000"/>
              </a:lnSpc>
              <a:buFont typeface="Wingdings" pitchFamily="2" charset="2"/>
              <a:buNone/>
            </a:pPr>
            <a:endParaRPr lang="en-US" sz="2800" dirty="0"/>
          </a:p>
        </p:txBody>
      </p:sp>
      <p:pic>
        <p:nvPicPr>
          <p:cNvPr id="2" name="Picture 1">
            <a:extLst>
              <a:ext uri="{FF2B5EF4-FFF2-40B4-BE49-F238E27FC236}">
                <a16:creationId xmlns:a16="http://schemas.microsoft.com/office/drawing/2014/main" id="{C18BFC91-46A3-46C5-8276-323B512FD195}"/>
              </a:ext>
            </a:extLst>
          </p:cNvPr>
          <p:cNvPicPr>
            <a:picLocks noChangeAspect="1"/>
          </p:cNvPicPr>
          <p:nvPr/>
        </p:nvPicPr>
        <p:blipFill>
          <a:blip r:embed="rId2"/>
          <a:stretch>
            <a:fillRect/>
          </a:stretch>
        </p:blipFill>
        <p:spPr>
          <a:xfrm>
            <a:off x="5877342" y="3212976"/>
            <a:ext cx="2987147" cy="32562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type="body" sz="half" idx="1"/>
          </p:nvPr>
        </p:nvSpPr>
        <p:spPr>
          <a:xfrm>
            <a:off x="226789" y="1124744"/>
            <a:ext cx="4443387" cy="5572795"/>
          </a:xfrm>
        </p:spPr>
        <p:txBody>
          <a:bodyPr>
            <a:normAutofit fontScale="92500" lnSpcReduction="10000"/>
          </a:bodyPr>
          <a:lstStyle/>
          <a:p>
            <a:pPr>
              <a:lnSpc>
                <a:spcPct val="90000"/>
              </a:lnSpc>
            </a:pPr>
            <a:r>
              <a:rPr lang="en-GB" sz="2800" dirty="0">
                <a:solidFill>
                  <a:schemeClr val="bg1"/>
                </a:solidFill>
                <a:latin typeface="Poppins" panose="00000500000000000000" pitchFamily="2" charset="0"/>
                <a:cs typeface="Poppins" panose="00000500000000000000" pitchFamily="2" charset="0"/>
              </a:rPr>
              <a:t>Fully cooked breakfast and cereal</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Children prepare their own packed lunch</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Evening cooked dinner</a:t>
            </a:r>
          </a:p>
          <a:p>
            <a:pPr>
              <a:lnSpc>
                <a:spcPct val="90000"/>
              </a:lnSpc>
              <a:buFont typeface="Wingdings" pitchFamily="2" charset="2"/>
              <a:buNone/>
            </a:pPr>
            <a:r>
              <a:rPr lang="en-GB" sz="2800" dirty="0">
                <a:solidFill>
                  <a:schemeClr val="bg1"/>
                </a:solidFill>
                <a:latin typeface="Poppins" panose="00000500000000000000" pitchFamily="2" charset="0"/>
                <a:cs typeface="Poppins" panose="00000500000000000000" pitchFamily="2" charset="0"/>
              </a:rPr>
              <a:t>	Hot and cold drinks always available</a:t>
            </a:r>
          </a:p>
          <a:p>
            <a:pPr>
              <a:lnSpc>
                <a:spcPct val="90000"/>
              </a:lnSpc>
              <a:buFont typeface="Wingdings" pitchFamily="2" charset="2"/>
              <a:buNone/>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Evening activities planned for the children – Night walk, movie, disco</a:t>
            </a:r>
          </a:p>
          <a:p>
            <a:pPr>
              <a:lnSpc>
                <a:spcPct val="90000"/>
              </a:lnSpc>
            </a:pPr>
            <a:endParaRPr lang="en-GB" sz="2800" dirty="0">
              <a:solidFill>
                <a:schemeClr val="bg1"/>
              </a:solidFill>
              <a:latin typeface="Poppins" panose="00000500000000000000" pitchFamily="2" charset="0"/>
              <a:cs typeface="Poppins" panose="00000500000000000000" pitchFamily="2" charset="0"/>
            </a:endParaRPr>
          </a:p>
          <a:p>
            <a:pPr>
              <a:lnSpc>
                <a:spcPct val="90000"/>
              </a:lnSpc>
            </a:pPr>
            <a:r>
              <a:rPr lang="en-GB" sz="2800" dirty="0">
                <a:solidFill>
                  <a:schemeClr val="bg1"/>
                </a:solidFill>
                <a:latin typeface="Poppins" panose="00000500000000000000" pitchFamily="2" charset="0"/>
                <a:cs typeface="Poppins" panose="00000500000000000000" pitchFamily="2" charset="0"/>
              </a:rPr>
              <a:t>Gift Shop</a:t>
            </a:r>
          </a:p>
        </p:txBody>
      </p:sp>
      <p:pic>
        <p:nvPicPr>
          <p:cNvPr id="9" name="Picture 8">
            <a:extLst>
              <a:ext uri="{FF2B5EF4-FFF2-40B4-BE49-F238E27FC236}">
                <a16:creationId xmlns:a16="http://schemas.microsoft.com/office/drawing/2014/main" id="{53022C09-89EF-4712-8A42-65DC35F24979}"/>
              </a:ext>
            </a:extLst>
          </p:cNvPr>
          <p:cNvPicPr>
            <a:picLocks noChangeAspect="1"/>
          </p:cNvPicPr>
          <p:nvPr/>
        </p:nvPicPr>
        <p:blipFill>
          <a:blip r:embed="rId2"/>
          <a:stretch>
            <a:fillRect/>
          </a:stretch>
        </p:blipFill>
        <p:spPr>
          <a:xfrm>
            <a:off x="5006853" y="1503858"/>
            <a:ext cx="4139952" cy="2720780"/>
          </a:xfrm>
          <a:prstGeom prst="rect">
            <a:avLst/>
          </a:prstGeom>
        </p:spPr>
      </p:pic>
      <p:pic>
        <p:nvPicPr>
          <p:cNvPr id="10" name="Picture 9">
            <a:extLst>
              <a:ext uri="{FF2B5EF4-FFF2-40B4-BE49-F238E27FC236}">
                <a16:creationId xmlns:a16="http://schemas.microsoft.com/office/drawing/2014/main" id="{939D2B25-F2FD-486F-988D-E33F146DAB0F}"/>
              </a:ext>
            </a:extLst>
          </p:cNvPr>
          <p:cNvPicPr>
            <a:picLocks noChangeAspect="1"/>
          </p:cNvPicPr>
          <p:nvPr/>
        </p:nvPicPr>
        <p:blipFill>
          <a:blip r:embed="rId3"/>
          <a:stretch>
            <a:fillRect/>
          </a:stretch>
        </p:blipFill>
        <p:spPr>
          <a:xfrm>
            <a:off x="6058252" y="3308464"/>
            <a:ext cx="1690687" cy="2757487"/>
          </a:xfrm>
          <a:prstGeom prst="rect">
            <a:avLst/>
          </a:prstGeom>
        </p:spPr>
      </p:pic>
      <p:sp>
        <p:nvSpPr>
          <p:cNvPr id="2" name="TextBox 1">
            <a:extLst>
              <a:ext uri="{FF2B5EF4-FFF2-40B4-BE49-F238E27FC236}">
                <a16:creationId xmlns:a16="http://schemas.microsoft.com/office/drawing/2014/main" id="{A37618CB-A782-45E9-AD2C-72F6DDB60F12}"/>
              </a:ext>
            </a:extLst>
          </p:cNvPr>
          <p:cNvSpPr txBox="1"/>
          <p:nvPr/>
        </p:nvSpPr>
        <p:spPr>
          <a:xfrm>
            <a:off x="1691680" y="188640"/>
            <a:ext cx="4608512" cy="769441"/>
          </a:xfrm>
          <a:prstGeom prst="rect">
            <a:avLst/>
          </a:prstGeom>
          <a:noFill/>
        </p:spPr>
        <p:txBody>
          <a:bodyPr wrap="square" rtlCol="0">
            <a:spAutoFit/>
          </a:bodyPr>
          <a:lstStyle/>
          <a:p>
            <a:pPr algn="ctr"/>
            <a:r>
              <a:rPr lang="en-GB" sz="4400" b="1" u="sng" dirty="0">
                <a:solidFill>
                  <a:schemeClr val="bg1"/>
                </a:solidFill>
                <a:latin typeface="Poppins" panose="00000500000000000000"/>
              </a:rPr>
              <a:t>Meals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1"/>
            <a:ext cx="7772400" cy="1470025"/>
          </a:xfrm>
        </p:spPr>
        <p:txBody>
          <a:bodyPr/>
          <a:lstStyle/>
          <a:p>
            <a:r>
              <a:rPr lang="en-GB" b="1" u="sng" dirty="0">
                <a:solidFill>
                  <a:schemeClr val="bg1"/>
                </a:solidFill>
                <a:latin typeface="Poppins" panose="00000500000000000000"/>
              </a:rPr>
              <a:t>Why Go?</a:t>
            </a:r>
          </a:p>
        </p:txBody>
      </p:sp>
      <p:sp>
        <p:nvSpPr>
          <p:cNvPr id="3" name="Subtitle 2"/>
          <p:cNvSpPr>
            <a:spLocks noGrp="1"/>
          </p:cNvSpPr>
          <p:nvPr>
            <p:ph type="subTitle" idx="1"/>
          </p:nvPr>
        </p:nvSpPr>
        <p:spPr>
          <a:xfrm>
            <a:off x="395536" y="1484784"/>
            <a:ext cx="7704856" cy="4154016"/>
          </a:xfrm>
        </p:spPr>
        <p:txBody>
          <a:bodyPr>
            <a:normAutofit/>
          </a:bodyPr>
          <a:lstStyle/>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Builds teamwork skills</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Raises self-esteem</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Develops independence</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Opportunity to try new things</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It’s lots of fun!</a:t>
            </a:r>
          </a:p>
          <a:p>
            <a:pPr marL="457200" indent="-457200" algn="l">
              <a:buFont typeface="Arial" panose="020B0604020202020204" pitchFamily="34" charset="0"/>
              <a:buChar char="•"/>
            </a:pPr>
            <a:endParaRPr lang="en-GB" sz="2800" dirty="0">
              <a:solidFill>
                <a:schemeClr val="bg1"/>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All medical/dietary needs can be catered for</a:t>
            </a:r>
          </a:p>
          <a:p>
            <a:pPr marL="457200" indent="-457200" algn="l">
              <a:buFont typeface="Arial" panose="020B0604020202020204" pitchFamily="34" charset="0"/>
              <a:buChar char="•"/>
            </a:pPr>
            <a:r>
              <a:rPr lang="en-GB" sz="2800" dirty="0">
                <a:solidFill>
                  <a:schemeClr val="bg1"/>
                </a:solidFill>
                <a:latin typeface="Poppins" panose="00000500000000000000" pitchFamily="2" charset="0"/>
                <a:cs typeface="Poppins" panose="00000500000000000000" pitchFamily="2" charset="0"/>
              </a:rPr>
              <a:t>Help with cost may be available</a:t>
            </a:r>
          </a:p>
          <a:p>
            <a:pPr marL="457200" indent="-457200" algn="l">
              <a:buFont typeface="Arial" panose="020B0604020202020204" pitchFamily="34" charset="0"/>
              <a:buChar char="•"/>
            </a:pPr>
            <a:endParaRPr lang="en-GB" sz="2800" dirty="0">
              <a:solidFill>
                <a:schemeClr val="tx1"/>
              </a:solidFill>
              <a:latin typeface="Maiandra GD" panose="020E0502030308020204" pitchFamily="34" charset="0"/>
            </a:endParaRPr>
          </a:p>
          <a:p>
            <a:pPr marL="457200" indent="-457200" algn="l">
              <a:buFont typeface="Arial" panose="020B0604020202020204" pitchFamily="34" charset="0"/>
              <a:buChar char="•"/>
            </a:pPr>
            <a:endParaRPr lang="en-GB" sz="2800" dirty="0">
              <a:solidFill>
                <a:schemeClr val="tx1"/>
              </a:solidFill>
              <a:latin typeface="Maiandra GD" panose="020E0502030308020204" pitchFamily="34" charset="0"/>
            </a:endParaRPr>
          </a:p>
        </p:txBody>
      </p:sp>
      <p:pic>
        <p:nvPicPr>
          <p:cNvPr id="4" name="Picture 3">
            <a:extLst>
              <a:ext uri="{FF2B5EF4-FFF2-40B4-BE49-F238E27FC236}">
                <a16:creationId xmlns:a16="http://schemas.microsoft.com/office/drawing/2014/main" id="{CBB8D2D5-3D66-4260-A24A-2D470A8C1B1A}"/>
              </a:ext>
            </a:extLst>
          </p:cNvPr>
          <p:cNvPicPr>
            <a:picLocks noChangeAspect="1"/>
          </p:cNvPicPr>
          <p:nvPr/>
        </p:nvPicPr>
        <p:blipFill>
          <a:blip r:embed="rId2"/>
          <a:stretch>
            <a:fillRect/>
          </a:stretch>
        </p:blipFill>
        <p:spPr>
          <a:xfrm>
            <a:off x="5652120" y="977775"/>
            <a:ext cx="3313421" cy="2151758"/>
          </a:xfrm>
          <a:prstGeom prst="rect">
            <a:avLst/>
          </a:prstGeom>
        </p:spPr>
      </p:pic>
      <p:pic>
        <p:nvPicPr>
          <p:cNvPr id="10" name="Picture 9">
            <a:extLst>
              <a:ext uri="{FF2B5EF4-FFF2-40B4-BE49-F238E27FC236}">
                <a16:creationId xmlns:a16="http://schemas.microsoft.com/office/drawing/2014/main" id="{D269E4AE-1BCB-444C-BBAD-0F385AEBAC65}"/>
              </a:ext>
            </a:extLst>
          </p:cNvPr>
          <p:cNvPicPr>
            <a:picLocks noChangeAspect="1"/>
          </p:cNvPicPr>
          <p:nvPr/>
        </p:nvPicPr>
        <p:blipFill>
          <a:blip r:embed="rId3"/>
          <a:stretch>
            <a:fillRect/>
          </a:stretch>
        </p:blipFill>
        <p:spPr>
          <a:xfrm>
            <a:off x="6921999" y="4175749"/>
            <a:ext cx="2199081" cy="2509267"/>
          </a:xfrm>
          <a:prstGeom prst="rect">
            <a:avLst/>
          </a:prstGeom>
        </p:spPr>
      </p:pic>
    </p:spTree>
    <p:extLst>
      <p:ext uri="{BB962C8B-B14F-4D97-AF65-F5344CB8AC3E}">
        <p14:creationId xmlns:p14="http://schemas.microsoft.com/office/powerpoint/2010/main" val="409658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104">
            <a:hlinkClick r:id="" action="ppaction://media"/>
            <a:extLst>
              <a:ext uri="{FF2B5EF4-FFF2-40B4-BE49-F238E27FC236}">
                <a16:creationId xmlns:a16="http://schemas.microsoft.com/office/drawing/2014/main" id="{37B2936D-4A19-48E3-9282-0BC407BEAF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544" y="1166018"/>
            <a:ext cx="8045450" cy="4525963"/>
          </a:xfrm>
        </p:spPr>
      </p:pic>
    </p:spTree>
    <p:extLst>
      <p:ext uri="{BB962C8B-B14F-4D97-AF65-F5344CB8AC3E}">
        <p14:creationId xmlns:p14="http://schemas.microsoft.com/office/powerpoint/2010/main" val="99491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50090" y="-19270"/>
            <a:ext cx="8229600" cy="1143000"/>
          </a:xfrm>
        </p:spPr>
        <p:txBody>
          <a:bodyPr/>
          <a:lstStyle/>
          <a:p>
            <a:r>
              <a:rPr lang="en-GB" b="1" u="sng" dirty="0">
                <a:solidFill>
                  <a:schemeClr val="bg1"/>
                </a:solidFill>
                <a:latin typeface="Poppins" panose="00000500000000000000"/>
              </a:rPr>
              <a:t>Who will be going?</a:t>
            </a:r>
            <a:endParaRPr lang="en-US" b="1" u="sng" dirty="0">
              <a:solidFill>
                <a:schemeClr val="bg1"/>
              </a:solidFill>
              <a:latin typeface="Poppins" panose="00000500000000000000"/>
            </a:endParaRPr>
          </a:p>
        </p:txBody>
      </p:sp>
      <p:sp>
        <p:nvSpPr>
          <p:cNvPr id="38915" name="Rectangle 3"/>
          <p:cNvSpPr>
            <a:spLocks noGrp="1" noChangeArrowheads="1"/>
          </p:cNvSpPr>
          <p:nvPr>
            <p:ph type="body" sz="half" idx="1"/>
          </p:nvPr>
        </p:nvSpPr>
        <p:spPr>
          <a:xfrm>
            <a:off x="164310" y="1181100"/>
            <a:ext cx="5199777" cy="4495800"/>
          </a:xfrm>
        </p:spPr>
        <p:txBody>
          <a:bodyPr>
            <a:normAutofit/>
          </a:bodyPr>
          <a:lstStyle/>
          <a:p>
            <a:r>
              <a:rPr lang="en-GB" sz="2800" dirty="0">
                <a:solidFill>
                  <a:schemeClr val="bg1"/>
                </a:solidFill>
                <a:latin typeface="Poppins" panose="00000500000000000000" pitchFamily="2" charset="0"/>
                <a:cs typeface="Poppins" panose="00000500000000000000" pitchFamily="2" charset="0"/>
              </a:rPr>
              <a:t>Adults from school.</a:t>
            </a:r>
          </a:p>
          <a:p>
            <a:r>
              <a:rPr lang="en-GB" sz="2800" dirty="0">
                <a:solidFill>
                  <a:schemeClr val="bg1"/>
                </a:solidFill>
                <a:latin typeface="Poppins" panose="00000500000000000000" pitchFamily="2" charset="0"/>
                <a:cs typeface="Poppins" panose="00000500000000000000" pitchFamily="2" charset="0"/>
              </a:rPr>
              <a:t>Any children in Year 6.</a:t>
            </a:r>
          </a:p>
        </p:txBody>
      </p:sp>
      <p:pic>
        <p:nvPicPr>
          <p:cNvPr id="8" name="Picture 7">
            <a:extLst>
              <a:ext uri="{FF2B5EF4-FFF2-40B4-BE49-F238E27FC236}">
                <a16:creationId xmlns:a16="http://schemas.microsoft.com/office/drawing/2014/main" id="{45A5EBFC-F592-4F45-98BE-1660D7EEADB2}"/>
              </a:ext>
            </a:extLst>
          </p:cNvPr>
          <p:cNvPicPr>
            <a:picLocks noChangeAspect="1"/>
          </p:cNvPicPr>
          <p:nvPr/>
        </p:nvPicPr>
        <p:blipFill>
          <a:blip r:embed="rId2"/>
          <a:stretch>
            <a:fillRect/>
          </a:stretch>
        </p:blipFill>
        <p:spPr>
          <a:xfrm>
            <a:off x="539552" y="2276872"/>
            <a:ext cx="3630952" cy="4320902"/>
          </a:xfrm>
          <a:prstGeom prst="rect">
            <a:avLst/>
          </a:prstGeom>
        </p:spPr>
      </p:pic>
      <p:pic>
        <p:nvPicPr>
          <p:cNvPr id="9" name="Picture 8">
            <a:extLst>
              <a:ext uri="{FF2B5EF4-FFF2-40B4-BE49-F238E27FC236}">
                <a16:creationId xmlns:a16="http://schemas.microsoft.com/office/drawing/2014/main" id="{56852249-45D2-4F7B-A4AA-192B278ABD37}"/>
              </a:ext>
            </a:extLst>
          </p:cNvPr>
          <p:cNvPicPr>
            <a:picLocks noChangeAspect="1"/>
          </p:cNvPicPr>
          <p:nvPr/>
        </p:nvPicPr>
        <p:blipFill rotWithShape="1">
          <a:blip r:embed="rId3"/>
          <a:srcRect r="12623"/>
          <a:stretch/>
        </p:blipFill>
        <p:spPr>
          <a:xfrm>
            <a:off x="4896533" y="3068960"/>
            <a:ext cx="3813634" cy="2448272"/>
          </a:xfrm>
          <a:prstGeom prst="rect">
            <a:avLst/>
          </a:prstGeom>
        </p:spPr>
      </p:pic>
    </p:spTree>
  </p:cSld>
  <p:clrMapOvr>
    <a:masterClrMapping/>
  </p:clrMapOvr>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E804757F3A0E4C817E21990F5F45F5" ma:contentTypeVersion="19" ma:contentTypeDescription="Create a new document." ma:contentTypeScope="" ma:versionID="284f16324da9ac2b8d6211a2a7aa20be">
  <xsd:schema xmlns:xsd="http://www.w3.org/2001/XMLSchema" xmlns:xs="http://www.w3.org/2001/XMLSchema" xmlns:p="http://schemas.microsoft.com/office/2006/metadata/properties" xmlns:ns2="e9d3ee73-0937-497f-8473-1f0a8aad4333" xmlns:ns3="7a1b1441-b919-402a-a037-c4d8598e95e6" targetNamespace="http://schemas.microsoft.com/office/2006/metadata/properties" ma:root="true" ma:fieldsID="a5822da4ee24b531b091f9ecf20c329b" ns2:_="" ns3:_="">
    <xsd:import namespace="e9d3ee73-0937-497f-8473-1f0a8aad4333"/>
    <xsd:import namespace="7a1b1441-b919-402a-a037-c4d8598e95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3ee73-0937-497f-8473-1f0a8aad43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6852029-6d2b-4c75-93a9-4e576541db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1b1441-b919-402a-a037-c4d8598e95e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49884f-5441-4a38-bba1-37716bef0cb2}" ma:internalName="TaxCatchAll" ma:showField="CatchAllData" ma:web="7a1b1441-b919-402a-a037-c4d8598e95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d3ee73-0937-497f-8473-1f0a8aad4333">
      <Terms xmlns="http://schemas.microsoft.com/office/infopath/2007/PartnerControls"/>
    </lcf76f155ced4ddcb4097134ff3c332f>
    <TaxCatchAll xmlns="7a1b1441-b919-402a-a037-c4d8598e95e6" xsi:nil="true"/>
  </documentManagement>
</p:properties>
</file>

<file path=customXml/itemProps1.xml><?xml version="1.0" encoding="utf-8"?>
<ds:datastoreItem xmlns:ds="http://schemas.openxmlformats.org/officeDocument/2006/customXml" ds:itemID="{D010D4EB-956E-4132-AB6B-9CD61F3038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3ee73-0937-497f-8473-1f0a8aad4333"/>
    <ds:schemaRef ds:uri="7a1b1441-b919-402a-a037-c4d8598e9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8BEA47-56CF-4AF5-A23E-7B98C2D6608A}">
  <ds:schemaRefs>
    <ds:schemaRef ds:uri="http://schemas.microsoft.com/sharepoint/v3/contenttype/forms"/>
  </ds:schemaRefs>
</ds:datastoreItem>
</file>

<file path=customXml/itemProps3.xml><?xml version="1.0" encoding="utf-8"?>
<ds:datastoreItem xmlns:ds="http://schemas.openxmlformats.org/officeDocument/2006/customXml" ds:itemID="{E69C9788-1C01-4E49-BB5D-9D292BA7BBCA}">
  <ds:schemaRefs>
    <ds:schemaRef ds:uri="e9d3ee73-0937-497f-8473-1f0a8aad4333"/>
    <ds:schemaRef ds:uri="http://purl.org/dc/dcmitype/"/>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office/infopath/2007/PartnerControls"/>
    <ds:schemaRef ds:uri="7a1b1441-b919-402a-a037-c4d8598e95e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7956</TotalTime>
  <Words>595</Words>
  <Application>Microsoft Office PowerPoint</Application>
  <PresentationFormat>On-screen Show (4:3)</PresentationFormat>
  <Paragraphs>101</Paragraphs>
  <Slides>15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Ink Bandits Sans</vt:lpstr>
      <vt:lpstr>Maiandra GD</vt:lpstr>
      <vt:lpstr>Poppins</vt:lpstr>
      <vt:lpstr>Wingdings</vt:lpstr>
      <vt:lpstr>XCCW Joined 5a</vt:lpstr>
      <vt:lpstr>Office Theme</vt:lpstr>
      <vt:lpstr> </vt:lpstr>
      <vt:lpstr>What do we do there? </vt:lpstr>
      <vt:lpstr>PowerPoint Presentation</vt:lpstr>
      <vt:lpstr>PowerPoint Presentation</vt:lpstr>
      <vt:lpstr>What is it like there?</vt:lpstr>
      <vt:lpstr>PowerPoint Presentation</vt:lpstr>
      <vt:lpstr>Why Go?</vt:lpstr>
      <vt:lpstr>PowerPoint Presentation</vt:lpstr>
      <vt:lpstr>Who will be going?</vt:lpstr>
      <vt:lpstr>What do you need to provide?</vt:lpstr>
      <vt:lpstr>PowerPoint Presentation</vt:lpstr>
      <vt:lpstr>What’s included?</vt:lpstr>
      <vt:lpstr>Payment</vt:lpstr>
      <vt:lpstr>How can you help prepare your child?</vt:lpstr>
      <vt:lpstr>Questions?</vt:lpstr>
    </vt:vector>
  </TitlesOfParts>
  <Company>Warwickshire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Ridge Residential Monday 18th-Friday 22nd June 2012</dc:title>
  <dc:creator>staff</dc:creator>
  <cp:lastModifiedBy>M Thomas NPS</cp:lastModifiedBy>
  <cp:revision>80</cp:revision>
  <dcterms:created xsi:type="dcterms:W3CDTF">2011-09-12T11:52:58Z</dcterms:created>
  <dcterms:modified xsi:type="dcterms:W3CDTF">2025-09-18T11:23:09Z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0x010100DCE804757F3A0E4C817E21990F5F45F5</vt:lpwstr>
  </property>
  <property fmtid="{D5CDD505-2E9C-101B-9397-08002B2CF9AE}" pid="3" name="MediaServiceImageTags">
    <vt:lpwstr/>
  </property>
</Properties>
</file>