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165A-6FA5-4B60-90BD-8064E72A0E54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37215-0CE9-4CB4-A751-9AAC52F75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pPr marL="228600" indent="-228600">
              <a:buAutoNum type="arabicParenR"/>
            </a:pPr>
            <a:endParaRPr lang="en-GB" dirty="0"/>
          </a:p>
          <a:p>
            <a:r>
              <a:rPr lang="en-GB" b="1" dirty="0"/>
              <a:t>References:</a:t>
            </a:r>
          </a:p>
          <a:p>
            <a:pPr marL="0" indent="0">
              <a:buNone/>
            </a:pPr>
            <a:r>
              <a:rPr lang="en-GB" dirty="0"/>
              <a:t>1) https://plan-international.org/sites/default/files/field/field_document/child-friendly_crc_poster_a4_-_final_-_english.pdf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pPr marL="228600" indent="-228600">
              <a:buAutoNum type="arabicParenR"/>
            </a:pPr>
            <a:endParaRPr lang="en-GB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https://plan-international.org/sites/default/files/field/field_document/child-friendly_crc_poster_a4_-_final_-_english.pdf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/>
              <a:t>Alternative Video Link: </a:t>
            </a:r>
            <a:r>
              <a:rPr lang="en-GB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https://www.youtube.com/watch?v=8XEItgzIGqI (until 2:18)</a:t>
            </a:r>
            <a:endParaRPr lang="en-GB" sz="1800" b="1" dirty="0"/>
          </a:p>
          <a:p>
            <a:endParaRPr lang="en-GB" sz="1800" b="1" dirty="0"/>
          </a:p>
          <a:p>
            <a:r>
              <a:rPr lang="en-GB" sz="1800" b="1" dirty="0"/>
              <a:t>Images</a:t>
            </a:r>
          </a:p>
          <a:p>
            <a:pPr marL="228600" indent="-228600">
              <a:buAutoNum type="arabicParenR"/>
            </a:pPr>
            <a:r>
              <a:rPr lang="en-GB" sz="1800" dirty="0"/>
              <a:t>Children’s Commissioner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dirty="0"/>
              <a:t> iStock</a:t>
            </a:r>
          </a:p>
          <a:p>
            <a:pPr marL="228600" indent="-228600">
              <a:buAutoNum type="arabicParenR"/>
            </a:pPr>
            <a:r>
              <a:rPr lang="en-GB" dirty="0"/>
              <a:t>Children’s Commissioner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dirty="0"/>
              <a:t> iStock</a:t>
            </a:r>
          </a:p>
          <a:p>
            <a:pPr marL="228600" indent="-228600">
              <a:buAutoNum type="arabicParenR"/>
            </a:pPr>
            <a:r>
              <a:rPr lang="en-GB" dirty="0"/>
              <a:t>Children’s Commissioner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Alternative video link: 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https://www.youtube.com/watch?v=8XEItgzIGqI (from 2:18)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Children’s Commissioner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8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3"/>
            <a:ext cx="9144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0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24.jpeg"/><Relationship Id="rId1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hyperlink" Target="https://safeshare.tv/x/ss607953c01aac4" TargetMode="External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hyperlink" Target="https://childrenscommissioner.gov.uk/thebigask/" TargetMode="External"/><Relationship Id="rId10" Type="http://schemas.openxmlformats.org/officeDocument/2006/relationships/image" Target="../media/image85.svg"/><Relationship Id="rId19" Type="http://schemas.openxmlformats.org/officeDocument/2006/relationships/image" Target="../media/image41.png"/><Relationship Id="rId4" Type="http://schemas.openxmlformats.org/officeDocument/2006/relationships/image" Target="../media/image79.svg"/><Relationship Id="rId9" Type="http://schemas.openxmlformats.org/officeDocument/2006/relationships/image" Target="../media/image36.png"/><Relationship Id="rId14" Type="http://schemas.openxmlformats.org/officeDocument/2006/relationships/hyperlink" Target="https://www.childrenscommissioner.gov.uk/thebigas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svg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hyperlink" Target="https://safeshare.tv/x/8XEItgzIGq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svg"/><Relationship Id="rId11" Type="http://schemas.openxmlformats.org/officeDocument/2006/relationships/image" Target="../media/image25.gif"/><Relationship Id="rId5" Type="http://schemas.openxmlformats.org/officeDocument/2006/relationships/image" Target="../media/image22.png"/><Relationship Id="rId15" Type="http://schemas.openxmlformats.org/officeDocument/2006/relationships/image" Target="../media/image28.gif"/><Relationship Id="rId10" Type="http://schemas.openxmlformats.org/officeDocument/2006/relationships/image" Target="../media/image24.jpeg"/><Relationship Id="rId4" Type="http://schemas.openxmlformats.org/officeDocument/2006/relationships/image" Target="../media/image62.svg"/><Relationship Id="rId9" Type="http://schemas.openxmlformats.org/officeDocument/2006/relationships/image" Target="../media/image7.png"/><Relationship Id="rId1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2.png"/><Relationship Id="rId5" Type="http://schemas.openxmlformats.org/officeDocument/2006/relationships/image" Target="../media/image73.sv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Maiandra GD" panose="020E0502030308020204" pitchFamily="34" charset="0"/>
              </a:rPr>
              <a:t>Newburgh Primary School</a:t>
            </a:r>
            <a:endParaRPr lang="en-GB" dirty="0"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Graphic 7170" descr="Tablet outline">
            <a:extLst>
              <a:ext uri="{FF2B5EF4-FFF2-40B4-BE49-F238E27FC236}">
                <a16:creationId xmlns:a16="http://schemas.microsoft.com/office/drawing/2014/main" id="{A9922244-E230-4968-B4A3-BF98315F0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4547"/>
          <a:stretch/>
        </p:blipFill>
        <p:spPr>
          <a:xfrm>
            <a:off x="2490812" y="964868"/>
            <a:ext cx="3285228" cy="2478791"/>
          </a:xfrm>
          <a:prstGeom prst="rect">
            <a:avLst/>
          </a:prstGeom>
        </p:spPr>
      </p:pic>
      <p:pic>
        <p:nvPicPr>
          <p:cNvPr id="7168" name="Graphic 7167" descr="Touch Screen outline">
            <a:extLst>
              <a:ext uri="{FF2B5EF4-FFF2-40B4-BE49-F238E27FC236}">
                <a16:creationId xmlns:a16="http://schemas.microsoft.com/office/drawing/2014/main" id="{E8B4124A-5BEB-4C93-9C53-5DDB675CD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0899" y="3322241"/>
            <a:ext cx="3838117" cy="3838117"/>
          </a:xfrm>
          <a:prstGeom prst="rect">
            <a:avLst/>
          </a:prstGeom>
        </p:spPr>
      </p:pic>
      <p:pic>
        <p:nvPicPr>
          <p:cNvPr id="7175" name="Graphic 7174" descr="Smart Phone outline">
            <a:extLst>
              <a:ext uri="{FF2B5EF4-FFF2-40B4-BE49-F238E27FC236}">
                <a16:creationId xmlns:a16="http://schemas.microsoft.com/office/drawing/2014/main" id="{18152D35-84DD-44A3-9B9C-5192EC4F9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9436" y="2700444"/>
            <a:ext cx="3108916" cy="3108916"/>
          </a:xfrm>
          <a:prstGeom prst="rect">
            <a:avLst/>
          </a:prstGeom>
        </p:spPr>
      </p:pic>
      <p:pic>
        <p:nvPicPr>
          <p:cNvPr id="7182" name="Graphic 7181" descr="Laptop outline">
            <a:extLst>
              <a:ext uri="{FF2B5EF4-FFF2-40B4-BE49-F238E27FC236}">
                <a16:creationId xmlns:a16="http://schemas.microsoft.com/office/drawing/2014/main" id="{32B4A4EE-A0BF-44A7-818B-42FD7000F7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29828"/>
          <a:stretch/>
        </p:blipFill>
        <p:spPr>
          <a:xfrm>
            <a:off x="6450695" y="870121"/>
            <a:ext cx="2693306" cy="38381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EB4DB52-FC6C-4A3F-9CEE-6D8208D853FB}"/>
              </a:ext>
            </a:extLst>
          </p:cNvPr>
          <p:cNvSpPr/>
          <p:nvPr/>
        </p:nvSpPr>
        <p:spPr>
          <a:xfrm>
            <a:off x="0" y="991518"/>
            <a:ext cx="9144000" cy="586648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F0B6898-79D7-4B54-AA91-8039ADCC7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8300962" cy="571500"/>
          </a:xfrm>
        </p:spPr>
        <p:txBody>
          <a:bodyPr/>
          <a:lstStyle/>
          <a:p>
            <a:r>
              <a:rPr lang="en-GB" dirty="0"/>
              <a:t>Be heard: How can you get involved?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85039-24ED-4171-BD3C-56983926AB1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87739" y="132226"/>
            <a:ext cx="667560" cy="795424"/>
          </a:xfrm>
          <a:prstGeom prst="rect">
            <a:avLst/>
          </a:prstGeom>
        </p:spPr>
      </p:pic>
      <p:pic>
        <p:nvPicPr>
          <p:cNvPr id="26" name="Picture 2" descr="The Big Ask | Children's Commissioner for England">
            <a:hlinkClick r:id="rId12"/>
            <a:extLst>
              <a:ext uri="{FF2B5EF4-FFF2-40B4-BE49-F238E27FC236}">
                <a16:creationId xmlns:a16="http://schemas.microsoft.com/office/drawing/2014/main" id="{458E5EE4-4FB0-4C06-9420-FBAB5C42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7" y="1447819"/>
            <a:ext cx="5008394" cy="2810266"/>
          </a:xfrm>
          <a:custGeom>
            <a:avLst/>
            <a:gdLst>
              <a:gd name="connsiteX0" fmla="*/ 0 w 5008394"/>
              <a:gd name="connsiteY0" fmla="*/ 0 h 2810266"/>
              <a:gd name="connsiteX1" fmla="*/ 626049 w 5008394"/>
              <a:gd name="connsiteY1" fmla="*/ 0 h 2810266"/>
              <a:gd name="connsiteX2" fmla="*/ 1151931 w 5008394"/>
              <a:gd name="connsiteY2" fmla="*/ 0 h 2810266"/>
              <a:gd name="connsiteX3" fmla="*/ 1777980 w 5008394"/>
              <a:gd name="connsiteY3" fmla="*/ 0 h 2810266"/>
              <a:gd name="connsiteX4" fmla="*/ 2303861 w 5008394"/>
              <a:gd name="connsiteY4" fmla="*/ 0 h 2810266"/>
              <a:gd name="connsiteX5" fmla="*/ 2829743 w 5008394"/>
              <a:gd name="connsiteY5" fmla="*/ 0 h 2810266"/>
              <a:gd name="connsiteX6" fmla="*/ 3355624 w 5008394"/>
              <a:gd name="connsiteY6" fmla="*/ 0 h 2810266"/>
              <a:gd name="connsiteX7" fmla="*/ 3931589 w 5008394"/>
              <a:gd name="connsiteY7" fmla="*/ 0 h 2810266"/>
              <a:gd name="connsiteX8" fmla="*/ 4407387 w 5008394"/>
              <a:gd name="connsiteY8" fmla="*/ 0 h 2810266"/>
              <a:gd name="connsiteX9" fmla="*/ 5008394 w 5008394"/>
              <a:gd name="connsiteY9" fmla="*/ 0 h 2810266"/>
              <a:gd name="connsiteX10" fmla="*/ 5008394 w 5008394"/>
              <a:gd name="connsiteY10" fmla="*/ 562053 h 2810266"/>
              <a:gd name="connsiteX11" fmla="*/ 5008394 w 5008394"/>
              <a:gd name="connsiteY11" fmla="*/ 1180312 h 2810266"/>
              <a:gd name="connsiteX12" fmla="*/ 5008394 w 5008394"/>
              <a:gd name="connsiteY12" fmla="*/ 1798570 h 2810266"/>
              <a:gd name="connsiteX13" fmla="*/ 5008394 w 5008394"/>
              <a:gd name="connsiteY13" fmla="*/ 2810266 h 2810266"/>
              <a:gd name="connsiteX14" fmla="*/ 4432429 w 5008394"/>
              <a:gd name="connsiteY14" fmla="*/ 2810266 h 2810266"/>
              <a:gd name="connsiteX15" fmla="*/ 3906547 w 5008394"/>
              <a:gd name="connsiteY15" fmla="*/ 2810266 h 2810266"/>
              <a:gd name="connsiteX16" fmla="*/ 3180330 w 5008394"/>
              <a:gd name="connsiteY16" fmla="*/ 2810266 h 2810266"/>
              <a:gd name="connsiteX17" fmla="*/ 2654449 w 5008394"/>
              <a:gd name="connsiteY17" fmla="*/ 2810266 h 2810266"/>
              <a:gd name="connsiteX18" fmla="*/ 2028400 w 5008394"/>
              <a:gd name="connsiteY18" fmla="*/ 2810266 h 2810266"/>
              <a:gd name="connsiteX19" fmla="*/ 1552602 w 5008394"/>
              <a:gd name="connsiteY19" fmla="*/ 2810266 h 2810266"/>
              <a:gd name="connsiteX20" fmla="*/ 1026721 w 5008394"/>
              <a:gd name="connsiteY20" fmla="*/ 2810266 h 2810266"/>
              <a:gd name="connsiteX21" fmla="*/ 0 w 5008394"/>
              <a:gd name="connsiteY21" fmla="*/ 2810266 h 2810266"/>
              <a:gd name="connsiteX22" fmla="*/ 0 w 5008394"/>
              <a:gd name="connsiteY22" fmla="*/ 2192007 h 2810266"/>
              <a:gd name="connsiteX23" fmla="*/ 0 w 5008394"/>
              <a:gd name="connsiteY23" fmla="*/ 1686160 h 2810266"/>
              <a:gd name="connsiteX24" fmla="*/ 0 w 5008394"/>
              <a:gd name="connsiteY24" fmla="*/ 1124106 h 2810266"/>
              <a:gd name="connsiteX25" fmla="*/ 0 w 5008394"/>
              <a:gd name="connsiteY25" fmla="*/ 646361 h 2810266"/>
              <a:gd name="connsiteX26" fmla="*/ 0 w 5008394"/>
              <a:gd name="connsiteY26" fmla="*/ 0 h 28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08394" h="2810266" extrusionOk="0">
                <a:moveTo>
                  <a:pt x="0" y="0"/>
                </a:moveTo>
                <a:cubicBezTo>
                  <a:pt x="221464" y="18066"/>
                  <a:pt x="485771" y="-15352"/>
                  <a:pt x="626049" y="0"/>
                </a:cubicBezTo>
                <a:cubicBezTo>
                  <a:pt x="766327" y="15352"/>
                  <a:pt x="941949" y="-4174"/>
                  <a:pt x="1151931" y="0"/>
                </a:cubicBezTo>
                <a:cubicBezTo>
                  <a:pt x="1361913" y="4174"/>
                  <a:pt x="1620203" y="-29338"/>
                  <a:pt x="1777980" y="0"/>
                </a:cubicBezTo>
                <a:cubicBezTo>
                  <a:pt x="1935757" y="29338"/>
                  <a:pt x="2068402" y="-6376"/>
                  <a:pt x="2303861" y="0"/>
                </a:cubicBezTo>
                <a:cubicBezTo>
                  <a:pt x="2539320" y="6376"/>
                  <a:pt x="2639709" y="15694"/>
                  <a:pt x="2829743" y="0"/>
                </a:cubicBezTo>
                <a:cubicBezTo>
                  <a:pt x="3019777" y="-15694"/>
                  <a:pt x="3100582" y="-13895"/>
                  <a:pt x="3355624" y="0"/>
                </a:cubicBezTo>
                <a:cubicBezTo>
                  <a:pt x="3610666" y="13895"/>
                  <a:pt x="3665911" y="14259"/>
                  <a:pt x="3931589" y="0"/>
                </a:cubicBezTo>
                <a:cubicBezTo>
                  <a:pt x="4197267" y="-14259"/>
                  <a:pt x="4215235" y="-22315"/>
                  <a:pt x="4407387" y="0"/>
                </a:cubicBezTo>
                <a:cubicBezTo>
                  <a:pt x="4599539" y="22315"/>
                  <a:pt x="4871625" y="16671"/>
                  <a:pt x="5008394" y="0"/>
                </a:cubicBezTo>
                <a:cubicBezTo>
                  <a:pt x="5035711" y="189384"/>
                  <a:pt x="5027476" y="285022"/>
                  <a:pt x="5008394" y="562053"/>
                </a:cubicBezTo>
                <a:cubicBezTo>
                  <a:pt x="4989312" y="839084"/>
                  <a:pt x="5035073" y="1033668"/>
                  <a:pt x="5008394" y="1180312"/>
                </a:cubicBezTo>
                <a:cubicBezTo>
                  <a:pt x="4981715" y="1326956"/>
                  <a:pt x="5038226" y="1552780"/>
                  <a:pt x="5008394" y="1798570"/>
                </a:cubicBezTo>
                <a:cubicBezTo>
                  <a:pt x="4978562" y="2044360"/>
                  <a:pt x="4958060" y="2564123"/>
                  <a:pt x="5008394" y="2810266"/>
                </a:cubicBezTo>
                <a:cubicBezTo>
                  <a:pt x="4793017" y="2826803"/>
                  <a:pt x="4589399" y="2816930"/>
                  <a:pt x="4432429" y="2810266"/>
                </a:cubicBezTo>
                <a:cubicBezTo>
                  <a:pt x="4275460" y="2803602"/>
                  <a:pt x="4018336" y="2821587"/>
                  <a:pt x="3906547" y="2810266"/>
                </a:cubicBezTo>
                <a:cubicBezTo>
                  <a:pt x="3794758" y="2798945"/>
                  <a:pt x="3498003" y="2784096"/>
                  <a:pt x="3180330" y="2810266"/>
                </a:cubicBezTo>
                <a:cubicBezTo>
                  <a:pt x="2862657" y="2836436"/>
                  <a:pt x="2917243" y="2805214"/>
                  <a:pt x="2654449" y="2810266"/>
                </a:cubicBezTo>
                <a:cubicBezTo>
                  <a:pt x="2391655" y="2815318"/>
                  <a:pt x="2309722" y="2797430"/>
                  <a:pt x="2028400" y="2810266"/>
                </a:cubicBezTo>
                <a:cubicBezTo>
                  <a:pt x="1747078" y="2823102"/>
                  <a:pt x="1769197" y="2828732"/>
                  <a:pt x="1552602" y="2810266"/>
                </a:cubicBezTo>
                <a:cubicBezTo>
                  <a:pt x="1336007" y="2791800"/>
                  <a:pt x="1144217" y="2814475"/>
                  <a:pt x="1026721" y="2810266"/>
                </a:cubicBezTo>
                <a:cubicBezTo>
                  <a:pt x="909225" y="2806057"/>
                  <a:pt x="417102" y="2836040"/>
                  <a:pt x="0" y="2810266"/>
                </a:cubicBezTo>
                <a:cubicBezTo>
                  <a:pt x="-25149" y="2619530"/>
                  <a:pt x="-7158" y="2376871"/>
                  <a:pt x="0" y="2192007"/>
                </a:cubicBezTo>
                <a:cubicBezTo>
                  <a:pt x="7158" y="2007143"/>
                  <a:pt x="-7739" y="1864673"/>
                  <a:pt x="0" y="1686160"/>
                </a:cubicBezTo>
                <a:cubicBezTo>
                  <a:pt x="7739" y="1507647"/>
                  <a:pt x="25204" y="1267267"/>
                  <a:pt x="0" y="1124106"/>
                </a:cubicBezTo>
                <a:cubicBezTo>
                  <a:pt x="-25204" y="980945"/>
                  <a:pt x="5333" y="849159"/>
                  <a:pt x="0" y="646361"/>
                </a:cubicBezTo>
                <a:cubicBezTo>
                  <a:pt x="-5333" y="443564"/>
                  <a:pt x="-10537" y="23847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35733201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C6B928-7FBF-4FAE-B535-D436A67371BC}"/>
              </a:ext>
            </a:extLst>
          </p:cNvPr>
          <p:cNvSpPr txBox="1"/>
          <p:nvPr/>
        </p:nvSpPr>
        <p:spPr>
          <a:xfrm>
            <a:off x="4505250" y="65977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14"/>
              </a:rPr>
              <a:t>https://www.childrenscommissioner.gov.uk/thebigask/</a:t>
            </a:r>
            <a:r>
              <a:rPr lang="en-GB" sz="800" dirty="0"/>
              <a:t> </a:t>
            </a:r>
          </a:p>
        </p:txBody>
      </p:sp>
      <p:sp>
        <p:nvSpPr>
          <p:cNvPr id="30" name="Rectangle: Rounded Corners 27">
            <a:extLst>
              <a:ext uri="{FF2B5EF4-FFF2-40B4-BE49-F238E27FC236}">
                <a16:creationId xmlns:a16="http://schemas.microsoft.com/office/drawing/2014/main" id="{0BB81338-37F8-40F4-AA20-987167585E94}"/>
              </a:ext>
            </a:extLst>
          </p:cNvPr>
          <p:cNvSpPr/>
          <p:nvPr/>
        </p:nvSpPr>
        <p:spPr>
          <a:xfrm>
            <a:off x="248754" y="4451070"/>
            <a:ext cx="6029174" cy="61373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To take the survey, you will need 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computer, tablet or phone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and access to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internet.</a:t>
            </a:r>
          </a:p>
        </p:txBody>
      </p:sp>
      <p:sp>
        <p:nvSpPr>
          <p:cNvPr id="36" name="Rectangle: Rounded Corners 27">
            <a:extLst>
              <a:ext uri="{FF2B5EF4-FFF2-40B4-BE49-F238E27FC236}">
                <a16:creationId xmlns:a16="http://schemas.microsoft.com/office/drawing/2014/main" id="{395B78F0-336F-4A4C-B2CB-FDA378F8C349}"/>
              </a:ext>
            </a:extLst>
          </p:cNvPr>
          <p:cNvSpPr/>
          <p:nvPr/>
        </p:nvSpPr>
        <p:spPr>
          <a:xfrm>
            <a:off x="2856760" y="5218562"/>
            <a:ext cx="6029174" cy="68005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You can find the survey by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clicking on any of these icons, or by searching for “The Big Ask” online.</a:t>
            </a:r>
          </a:p>
        </p:txBody>
      </p:sp>
      <p:sp>
        <p:nvSpPr>
          <p:cNvPr id="37" name="Rectangle: Rounded Corners 27">
            <a:extLst>
              <a:ext uri="{FF2B5EF4-FFF2-40B4-BE49-F238E27FC236}">
                <a16:creationId xmlns:a16="http://schemas.microsoft.com/office/drawing/2014/main" id="{F9AFBE2C-0252-4791-A343-13E8C0E5D925}"/>
              </a:ext>
            </a:extLst>
          </p:cNvPr>
          <p:cNvSpPr/>
          <p:nvPr/>
        </p:nvSpPr>
        <p:spPr>
          <a:xfrm>
            <a:off x="5621228" y="2933849"/>
            <a:ext cx="3264706" cy="121783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You can complete it at any time or day from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19</a:t>
            </a:r>
            <a:r>
              <a:rPr lang="en-US" sz="1600" b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April until the 19</a:t>
            </a:r>
            <a:r>
              <a:rPr lang="en-US" sz="1600" b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May.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Each child can only complete the survey once. </a:t>
            </a:r>
          </a:p>
        </p:txBody>
      </p:sp>
      <p:pic>
        <p:nvPicPr>
          <p:cNvPr id="9" name="Picture 8" descr="Graphical user interface, application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82D6E986-4602-423A-8593-6D69F9FC32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4059" y="4269886"/>
            <a:ext cx="952500" cy="952500"/>
          </a:xfrm>
          <a:prstGeom prst="rect">
            <a:avLst/>
          </a:prstGeom>
        </p:spPr>
      </p:pic>
      <p:pic>
        <p:nvPicPr>
          <p:cNvPr id="14" name="Picture 13" descr="A picture containing text, monitor, screenshot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DFA5E855-42FE-466A-A67E-036C3B7B46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7637" y="4337532"/>
            <a:ext cx="952500" cy="952500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 with low confidence">
            <a:hlinkClick r:id="rId15"/>
            <a:extLst>
              <a:ext uri="{FF2B5EF4-FFF2-40B4-BE49-F238E27FC236}">
                <a16:creationId xmlns:a16="http://schemas.microsoft.com/office/drawing/2014/main" id="{16772A08-09E6-4B6D-BBA9-CDCF5B80AE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7442" y="5031835"/>
            <a:ext cx="1095678" cy="1095678"/>
          </a:xfrm>
          <a:prstGeom prst="rect">
            <a:avLst/>
          </a:prstGeom>
        </p:spPr>
      </p:pic>
      <p:pic>
        <p:nvPicPr>
          <p:cNvPr id="25" name="Picture 24" descr="Logo&#10;&#10;Description automatically generated with low confidence">
            <a:hlinkClick r:id="rId15"/>
            <a:extLst>
              <a:ext uri="{FF2B5EF4-FFF2-40B4-BE49-F238E27FC236}">
                <a16:creationId xmlns:a16="http://schemas.microsoft.com/office/drawing/2014/main" id="{A9227335-9C0B-4599-8273-8BDA7D1843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848" y="5064804"/>
            <a:ext cx="952500" cy="9525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1AC54D-AE2A-4F05-BF95-A8A77F3B98D9}"/>
              </a:ext>
            </a:extLst>
          </p:cNvPr>
          <p:cNvSpPr/>
          <p:nvPr/>
        </p:nvSpPr>
        <p:spPr>
          <a:xfrm>
            <a:off x="5623082" y="1394318"/>
            <a:ext cx="3264706" cy="1333473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Watch (2 mins)</a:t>
            </a:r>
          </a:p>
          <a:p>
            <a:pPr algn="ctr"/>
            <a:r>
              <a:rPr lang="en-GB" sz="1600" dirty="0"/>
              <a:t>Click the image to hear more about The Big Ask from Rachel, and from someone else you might know…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D86127-79EB-4CA7-B1E8-8EC30291717C}"/>
              </a:ext>
            </a:extLst>
          </p:cNvPr>
          <p:cNvSpPr/>
          <p:nvPr/>
        </p:nvSpPr>
        <p:spPr>
          <a:xfrm>
            <a:off x="256212" y="1223092"/>
            <a:ext cx="845967" cy="70360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0:00-2:00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7E5D27-FEA6-47B8-86AF-48430A9FF693}"/>
              </a:ext>
            </a:extLst>
          </p:cNvPr>
          <p:cNvSpPr txBox="1"/>
          <p:nvPr/>
        </p:nvSpPr>
        <p:spPr>
          <a:xfrm>
            <a:off x="93711" y="6588672"/>
            <a:ext cx="487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12"/>
              </a:rPr>
              <a:t>https://safeshare.tv/x/ss607953c01aac4</a:t>
            </a:r>
            <a:r>
              <a:rPr lang="en-GB" sz="800" dirty="0"/>
              <a:t> </a:t>
            </a:r>
          </a:p>
        </p:txBody>
      </p:sp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6A455E17-B2B4-4C21-A834-73440274418A}"/>
              </a:ext>
            </a:extLst>
          </p:cNvPr>
          <p:cNvSpPr/>
          <p:nvPr/>
        </p:nvSpPr>
        <p:spPr>
          <a:xfrm>
            <a:off x="246732" y="6052378"/>
            <a:ext cx="8641055" cy="4307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And if you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finish the questionnaire early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look at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extra links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at the end!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7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Consideration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Our one school rule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642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209E4DA-DE73-45BB-98AC-09EB75252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82" y="1095156"/>
            <a:ext cx="7626088" cy="559536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E8E9A8A-824E-0148-9327-8718655A4E53}"/>
              </a:ext>
            </a:extLst>
          </p:cNvPr>
          <p:cNvSpPr txBox="1">
            <a:spLocks/>
          </p:cNvSpPr>
          <p:nvPr/>
        </p:nvSpPr>
        <p:spPr>
          <a:xfrm>
            <a:off x="376602" y="2095156"/>
            <a:ext cx="4120970" cy="1700668"/>
          </a:xfrm>
          <a:custGeom>
            <a:avLst/>
            <a:gdLst>
              <a:gd name="connsiteX0" fmla="*/ 0 w 4120970"/>
              <a:gd name="connsiteY0" fmla="*/ 283450 h 1700668"/>
              <a:gd name="connsiteX1" fmla="*/ 283450 w 4120970"/>
              <a:gd name="connsiteY1" fmla="*/ 0 h 1700668"/>
              <a:gd name="connsiteX2" fmla="*/ 792358 w 4120970"/>
              <a:gd name="connsiteY2" fmla="*/ 0 h 1700668"/>
              <a:gd name="connsiteX3" fmla="*/ 1364879 w 4120970"/>
              <a:gd name="connsiteY3" fmla="*/ 0 h 1700668"/>
              <a:gd name="connsiteX4" fmla="*/ 1852582 w 4120970"/>
              <a:gd name="connsiteY4" fmla="*/ 0 h 1700668"/>
              <a:gd name="connsiteX5" fmla="*/ 2403899 w 4120970"/>
              <a:gd name="connsiteY5" fmla="*/ 0 h 1700668"/>
              <a:gd name="connsiteX6" fmla="*/ 2403899 w 4120970"/>
              <a:gd name="connsiteY6" fmla="*/ 0 h 1700668"/>
              <a:gd name="connsiteX7" fmla="*/ 2919021 w 4120970"/>
              <a:gd name="connsiteY7" fmla="*/ 0 h 1700668"/>
              <a:gd name="connsiteX8" fmla="*/ 3434142 w 4120970"/>
              <a:gd name="connsiteY8" fmla="*/ 0 h 1700668"/>
              <a:gd name="connsiteX9" fmla="*/ 3837520 w 4120970"/>
              <a:gd name="connsiteY9" fmla="*/ 0 h 1700668"/>
              <a:gd name="connsiteX10" fmla="*/ 4120970 w 4120970"/>
              <a:gd name="connsiteY10" fmla="*/ 283450 h 1700668"/>
              <a:gd name="connsiteX11" fmla="*/ 4120970 w 4120970"/>
              <a:gd name="connsiteY11" fmla="*/ 616495 h 1700668"/>
              <a:gd name="connsiteX12" fmla="*/ 4120970 w 4120970"/>
              <a:gd name="connsiteY12" fmla="*/ 992056 h 1700668"/>
              <a:gd name="connsiteX13" fmla="*/ 4120970 w 4120970"/>
              <a:gd name="connsiteY13" fmla="*/ 992056 h 1700668"/>
              <a:gd name="connsiteX14" fmla="*/ 4120970 w 4120970"/>
              <a:gd name="connsiteY14" fmla="*/ 1417223 h 1700668"/>
              <a:gd name="connsiteX15" fmla="*/ 4120970 w 4120970"/>
              <a:gd name="connsiteY15" fmla="*/ 1417218 h 1700668"/>
              <a:gd name="connsiteX16" fmla="*/ 3837520 w 4120970"/>
              <a:gd name="connsiteY16" fmla="*/ 1700668 h 1700668"/>
              <a:gd name="connsiteX17" fmla="*/ 3434142 w 4120970"/>
              <a:gd name="connsiteY17" fmla="*/ 1700668 h 1700668"/>
              <a:gd name="connsiteX18" fmla="*/ 3839165 w 4120970"/>
              <a:gd name="connsiteY18" fmla="*/ 1928600 h 1700668"/>
              <a:gd name="connsiteX19" fmla="*/ 4213032 w 4120970"/>
              <a:gd name="connsiteY19" fmla="*/ 2138998 h 1700668"/>
              <a:gd name="connsiteX20" fmla="*/ 3628079 w 4120970"/>
              <a:gd name="connsiteY20" fmla="*/ 1997271 h 1700668"/>
              <a:gd name="connsiteX21" fmla="*/ 3079309 w 4120970"/>
              <a:gd name="connsiteY21" fmla="*/ 1864311 h 1700668"/>
              <a:gd name="connsiteX22" fmla="*/ 2403899 w 4120970"/>
              <a:gd name="connsiteY22" fmla="*/ 1700668 h 1700668"/>
              <a:gd name="connsiteX23" fmla="*/ 1916196 w 4120970"/>
              <a:gd name="connsiteY23" fmla="*/ 1700668 h 1700668"/>
              <a:gd name="connsiteX24" fmla="*/ 1386083 w 4120970"/>
              <a:gd name="connsiteY24" fmla="*/ 1700668 h 1700668"/>
              <a:gd name="connsiteX25" fmla="*/ 898380 w 4120970"/>
              <a:gd name="connsiteY25" fmla="*/ 1700668 h 1700668"/>
              <a:gd name="connsiteX26" fmla="*/ 283450 w 4120970"/>
              <a:gd name="connsiteY26" fmla="*/ 1700668 h 1700668"/>
              <a:gd name="connsiteX27" fmla="*/ 0 w 4120970"/>
              <a:gd name="connsiteY27" fmla="*/ 1417218 h 1700668"/>
              <a:gd name="connsiteX28" fmla="*/ 0 w 4120970"/>
              <a:gd name="connsiteY28" fmla="*/ 1417223 h 1700668"/>
              <a:gd name="connsiteX29" fmla="*/ 0 w 4120970"/>
              <a:gd name="connsiteY29" fmla="*/ 992056 h 1700668"/>
              <a:gd name="connsiteX30" fmla="*/ 0 w 4120970"/>
              <a:gd name="connsiteY30" fmla="*/ 992056 h 1700668"/>
              <a:gd name="connsiteX31" fmla="*/ 0 w 4120970"/>
              <a:gd name="connsiteY31" fmla="*/ 637753 h 1700668"/>
              <a:gd name="connsiteX32" fmla="*/ 0 w 4120970"/>
              <a:gd name="connsiteY32" fmla="*/ 283450 h 17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20970" h="1700668" fill="none" extrusionOk="0">
                <a:moveTo>
                  <a:pt x="0" y="283450"/>
                </a:moveTo>
                <a:cubicBezTo>
                  <a:pt x="-10718" y="119056"/>
                  <a:pt x="139986" y="-34875"/>
                  <a:pt x="283450" y="0"/>
                </a:cubicBezTo>
                <a:cubicBezTo>
                  <a:pt x="510019" y="7647"/>
                  <a:pt x="680424" y="8434"/>
                  <a:pt x="792358" y="0"/>
                </a:cubicBezTo>
                <a:cubicBezTo>
                  <a:pt x="904292" y="-8434"/>
                  <a:pt x="1111379" y="-522"/>
                  <a:pt x="1364879" y="0"/>
                </a:cubicBezTo>
                <a:cubicBezTo>
                  <a:pt x="1618379" y="522"/>
                  <a:pt x="1623931" y="17238"/>
                  <a:pt x="1852582" y="0"/>
                </a:cubicBezTo>
                <a:cubicBezTo>
                  <a:pt x="2081233" y="-17238"/>
                  <a:pt x="2233368" y="6206"/>
                  <a:pt x="2403899" y="0"/>
                </a:cubicBezTo>
                <a:lnTo>
                  <a:pt x="2403899" y="0"/>
                </a:lnTo>
                <a:cubicBezTo>
                  <a:pt x="2545379" y="19887"/>
                  <a:pt x="2793576" y="-15017"/>
                  <a:pt x="2919021" y="0"/>
                </a:cubicBezTo>
                <a:cubicBezTo>
                  <a:pt x="3044466" y="15017"/>
                  <a:pt x="3318922" y="-13213"/>
                  <a:pt x="3434142" y="0"/>
                </a:cubicBezTo>
                <a:cubicBezTo>
                  <a:pt x="3557116" y="2668"/>
                  <a:pt x="3690217" y="-16351"/>
                  <a:pt x="3837520" y="0"/>
                </a:cubicBezTo>
                <a:cubicBezTo>
                  <a:pt x="3962374" y="-5287"/>
                  <a:pt x="4137367" y="141338"/>
                  <a:pt x="4120970" y="283450"/>
                </a:cubicBezTo>
                <a:cubicBezTo>
                  <a:pt x="4134864" y="376238"/>
                  <a:pt x="4106905" y="476868"/>
                  <a:pt x="4120970" y="616495"/>
                </a:cubicBezTo>
                <a:cubicBezTo>
                  <a:pt x="4135035" y="756123"/>
                  <a:pt x="4103514" y="874425"/>
                  <a:pt x="4120970" y="992056"/>
                </a:cubicBezTo>
                <a:lnTo>
                  <a:pt x="4120970" y="992056"/>
                </a:lnTo>
                <a:cubicBezTo>
                  <a:pt x="4108314" y="1130355"/>
                  <a:pt x="4128818" y="1225126"/>
                  <a:pt x="4120970" y="1417223"/>
                </a:cubicBezTo>
                <a:lnTo>
                  <a:pt x="4120970" y="1417218"/>
                </a:lnTo>
                <a:cubicBezTo>
                  <a:pt x="4124094" y="1591466"/>
                  <a:pt x="3958116" y="1690569"/>
                  <a:pt x="3837520" y="1700668"/>
                </a:cubicBezTo>
                <a:cubicBezTo>
                  <a:pt x="3739059" y="1711128"/>
                  <a:pt x="3597498" y="1712114"/>
                  <a:pt x="3434142" y="1700668"/>
                </a:cubicBezTo>
                <a:cubicBezTo>
                  <a:pt x="3628511" y="1794851"/>
                  <a:pt x="3644512" y="1809223"/>
                  <a:pt x="3839165" y="1928600"/>
                </a:cubicBezTo>
                <a:cubicBezTo>
                  <a:pt x="4033818" y="2047977"/>
                  <a:pt x="4076257" y="2062987"/>
                  <a:pt x="4213032" y="2138998"/>
                </a:cubicBezTo>
                <a:cubicBezTo>
                  <a:pt x="4060411" y="2114604"/>
                  <a:pt x="3823956" y="2025480"/>
                  <a:pt x="3628079" y="1997271"/>
                </a:cubicBezTo>
                <a:cubicBezTo>
                  <a:pt x="3432202" y="1969062"/>
                  <a:pt x="3332707" y="1935558"/>
                  <a:pt x="3079309" y="1864311"/>
                </a:cubicBezTo>
                <a:cubicBezTo>
                  <a:pt x="2825911" y="1793064"/>
                  <a:pt x="2708737" y="1757435"/>
                  <a:pt x="2403899" y="1700668"/>
                </a:cubicBezTo>
                <a:cubicBezTo>
                  <a:pt x="2226388" y="1710017"/>
                  <a:pt x="2067099" y="1715063"/>
                  <a:pt x="1916196" y="1700668"/>
                </a:cubicBezTo>
                <a:cubicBezTo>
                  <a:pt x="1765293" y="1686273"/>
                  <a:pt x="1635838" y="1711800"/>
                  <a:pt x="1386083" y="1700668"/>
                </a:cubicBezTo>
                <a:cubicBezTo>
                  <a:pt x="1136328" y="1689536"/>
                  <a:pt x="1012036" y="1687178"/>
                  <a:pt x="898380" y="1700668"/>
                </a:cubicBezTo>
                <a:cubicBezTo>
                  <a:pt x="784724" y="1714158"/>
                  <a:pt x="460425" y="1705683"/>
                  <a:pt x="283450" y="1700668"/>
                </a:cubicBezTo>
                <a:cubicBezTo>
                  <a:pt x="138285" y="1686996"/>
                  <a:pt x="36977" y="1584051"/>
                  <a:pt x="0" y="1417218"/>
                </a:cubicBezTo>
                <a:lnTo>
                  <a:pt x="0" y="1417223"/>
                </a:lnTo>
                <a:cubicBezTo>
                  <a:pt x="2999" y="1317986"/>
                  <a:pt x="15941" y="1146474"/>
                  <a:pt x="0" y="992056"/>
                </a:cubicBezTo>
                <a:lnTo>
                  <a:pt x="0" y="992056"/>
                </a:lnTo>
                <a:cubicBezTo>
                  <a:pt x="-8766" y="878371"/>
                  <a:pt x="14369" y="776542"/>
                  <a:pt x="0" y="637753"/>
                </a:cubicBezTo>
                <a:cubicBezTo>
                  <a:pt x="-14369" y="498964"/>
                  <a:pt x="8706" y="440910"/>
                  <a:pt x="0" y="283450"/>
                </a:cubicBezTo>
                <a:close/>
              </a:path>
              <a:path w="4120970" h="1700668" stroke="0" extrusionOk="0">
                <a:moveTo>
                  <a:pt x="0" y="283450"/>
                </a:moveTo>
                <a:cubicBezTo>
                  <a:pt x="-15079" y="152690"/>
                  <a:pt x="146204" y="-13052"/>
                  <a:pt x="283450" y="0"/>
                </a:cubicBezTo>
                <a:cubicBezTo>
                  <a:pt x="415985" y="3768"/>
                  <a:pt x="678081" y="14102"/>
                  <a:pt x="834767" y="0"/>
                </a:cubicBezTo>
                <a:cubicBezTo>
                  <a:pt x="991453" y="-14102"/>
                  <a:pt x="1212704" y="22657"/>
                  <a:pt x="1364879" y="0"/>
                </a:cubicBezTo>
                <a:cubicBezTo>
                  <a:pt x="1517054" y="-22657"/>
                  <a:pt x="1782641" y="10163"/>
                  <a:pt x="1894991" y="0"/>
                </a:cubicBezTo>
                <a:cubicBezTo>
                  <a:pt x="2007341" y="-10163"/>
                  <a:pt x="2279932" y="-20264"/>
                  <a:pt x="2403899" y="0"/>
                </a:cubicBezTo>
                <a:lnTo>
                  <a:pt x="2403899" y="0"/>
                </a:lnTo>
                <a:cubicBezTo>
                  <a:pt x="2563511" y="-13739"/>
                  <a:pt x="2704844" y="-3451"/>
                  <a:pt x="2919021" y="0"/>
                </a:cubicBezTo>
                <a:cubicBezTo>
                  <a:pt x="3133198" y="3451"/>
                  <a:pt x="3328422" y="24106"/>
                  <a:pt x="3434142" y="0"/>
                </a:cubicBezTo>
                <a:cubicBezTo>
                  <a:pt x="3593812" y="10872"/>
                  <a:pt x="3719387" y="6589"/>
                  <a:pt x="3837520" y="0"/>
                </a:cubicBezTo>
                <a:cubicBezTo>
                  <a:pt x="3989500" y="31023"/>
                  <a:pt x="4112503" y="101016"/>
                  <a:pt x="4120970" y="283450"/>
                </a:cubicBezTo>
                <a:cubicBezTo>
                  <a:pt x="4123748" y="379289"/>
                  <a:pt x="4115440" y="560122"/>
                  <a:pt x="4120970" y="644839"/>
                </a:cubicBezTo>
                <a:cubicBezTo>
                  <a:pt x="4126500" y="729556"/>
                  <a:pt x="4127114" y="904541"/>
                  <a:pt x="4120970" y="992056"/>
                </a:cubicBezTo>
                <a:lnTo>
                  <a:pt x="4120970" y="992056"/>
                </a:lnTo>
                <a:cubicBezTo>
                  <a:pt x="4107833" y="1130370"/>
                  <a:pt x="4129255" y="1272486"/>
                  <a:pt x="4120970" y="1417223"/>
                </a:cubicBezTo>
                <a:lnTo>
                  <a:pt x="4120970" y="1417218"/>
                </a:lnTo>
                <a:cubicBezTo>
                  <a:pt x="4083633" y="1582068"/>
                  <a:pt x="4007635" y="1690061"/>
                  <a:pt x="3837520" y="1700668"/>
                </a:cubicBezTo>
                <a:cubicBezTo>
                  <a:pt x="3662634" y="1713133"/>
                  <a:pt x="3519583" y="1714657"/>
                  <a:pt x="3434142" y="1700668"/>
                </a:cubicBezTo>
                <a:cubicBezTo>
                  <a:pt x="3528554" y="1774041"/>
                  <a:pt x="3695051" y="1825807"/>
                  <a:pt x="3839165" y="1928600"/>
                </a:cubicBezTo>
                <a:cubicBezTo>
                  <a:pt x="3983279" y="2031393"/>
                  <a:pt x="4135497" y="2100242"/>
                  <a:pt x="4213032" y="2138998"/>
                </a:cubicBezTo>
                <a:cubicBezTo>
                  <a:pt x="4025103" y="2077242"/>
                  <a:pt x="3790128" y="2026467"/>
                  <a:pt x="3628079" y="1997271"/>
                </a:cubicBezTo>
                <a:cubicBezTo>
                  <a:pt x="3466030" y="1968075"/>
                  <a:pt x="3210425" y="1920803"/>
                  <a:pt x="3006943" y="1846778"/>
                </a:cubicBezTo>
                <a:cubicBezTo>
                  <a:pt x="2803462" y="1772753"/>
                  <a:pt x="2614213" y="1736886"/>
                  <a:pt x="2403899" y="1700668"/>
                </a:cubicBezTo>
                <a:cubicBezTo>
                  <a:pt x="2193390" y="1723126"/>
                  <a:pt x="2103647" y="1705049"/>
                  <a:pt x="1894991" y="1700668"/>
                </a:cubicBezTo>
                <a:cubicBezTo>
                  <a:pt x="1686335" y="1696287"/>
                  <a:pt x="1616061" y="1686812"/>
                  <a:pt x="1364879" y="1700668"/>
                </a:cubicBezTo>
                <a:cubicBezTo>
                  <a:pt x="1113697" y="1714524"/>
                  <a:pt x="960329" y="1714081"/>
                  <a:pt x="792358" y="1700668"/>
                </a:cubicBezTo>
                <a:cubicBezTo>
                  <a:pt x="624387" y="1687255"/>
                  <a:pt x="517748" y="1693961"/>
                  <a:pt x="283450" y="1700668"/>
                </a:cubicBezTo>
                <a:cubicBezTo>
                  <a:pt x="116474" y="1734635"/>
                  <a:pt x="-4606" y="1594542"/>
                  <a:pt x="0" y="1417218"/>
                </a:cubicBezTo>
                <a:lnTo>
                  <a:pt x="0" y="1417223"/>
                </a:lnTo>
                <a:cubicBezTo>
                  <a:pt x="-6979" y="1209148"/>
                  <a:pt x="14350" y="1181473"/>
                  <a:pt x="0" y="992056"/>
                </a:cubicBezTo>
                <a:lnTo>
                  <a:pt x="0" y="992056"/>
                </a:lnTo>
                <a:cubicBezTo>
                  <a:pt x="13554" y="857780"/>
                  <a:pt x="2650" y="809643"/>
                  <a:pt x="0" y="630667"/>
                </a:cubicBezTo>
                <a:cubicBezTo>
                  <a:pt x="-2650" y="451691"/>
                  <a:pt x="-3632" y="386984"/>
                  <a:pt x="0" y="283450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52234"/>
                      <a:gd name="adj2" fmla="val 7577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cs typeface="Century Gothic"/>
              </a:rPr>
              <a:t>Will you take part in The Big Ask?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B4DADC7-6873-414F-BE4D-3ED86B58C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Thought of the Week…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7E630-A42D-400E-A56B-0A9FB99B5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E0E32A-6DDE-495D-81E7-AA9C772B4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" y="69107"/>
            <a:ext cx="906373" cy="8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61248-BEF6-4949-B68D-1ECB43DA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1624" y="2623648"/>
            <a:ext cx="9122375" cy="4248000"/>
          </a:xfrm>
          <a:prstGeom prst="rect">
            <a:avLst/>
          </a:prstGeom>
        </p:spPr>
      </p:pic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DC4358E8-874E-41DA-9EED-1589231113AE}"/>
              </a:ext>
            </a:extLst>
          </p:cNvPr>
          <p:cNvSpPr/>
          <p:nvPr/>
        </p:nvSpPr>
        <p:spPr>
          <a:xfrm>
            <a:off x="192954" y="1215731"/>
            <a:ext cx="4955243" cy="120674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j-lt"/>
              </a:rPr>
              <a:t>Every child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in the UK has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rights.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There are more than 40 of these, and it is the job of all adults in the UK (including the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Government, teachers &amp; parents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) to make sure that they are followed.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FA5AD7-24F5-47FB-9AB4-3CCD515C74E9}"/>
              </a:ext>
            </a:extLst>
          </p:cNvPr>
          <p:cNvSpPr/>
          <p:nvPr/>
        </p:nvSpPr>
        <p:spPr>
          <a:xfrm>
            <a:off x="5429573" y="1215731"/>
            <a:ext cx="3521473" cy="1206744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Do you know your rights?</a:t>
            </a:r>
          </a:p>
          <a:p>
            <a:pPr algn="ctr"/>
            <a:r>
              <a:rPr lang="en-GB" sz="1600" dirty="0"/>
              <a:t>Take a look at these statements. Put your hand up for the ones you think are rights!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F127A61F-2363-4CCF-9AF6-7D3D94D3805D}"/>
              </a:ext>
            </a:extLst>
          </p:cNvPr>
          <p:cNvSpPr/>
          <p:nvPr/>
        </p:nvSpPr>
        <p:spPr>
          <a:xfrm>
            <a:off x="192953" y="2733150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receive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free education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that prepares you for life after school.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6EF84-BD8F-40D5-BA68-09417BF67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04" y="2792119"/>
            <a:ext cx="956944" cy="954000"/>
          </a:xfrm>
          <a:prstGeom prst="rect">
            <a:avLst/>
          </a:prstGeom>
        </p:spPr>
      </p:pic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5A18A4FA-D7E3-4668-BBD7-7D40CF7C4639}"/>
              </a:ext>
            </a:extLst>
          </p:cNvPr>
          <p:cNvSpPr/>
          <p:nvPr/>
        </p:nvSpPr>
        <p:spPr>
          <a:xfrm>
            <a:off x="1392403" y="4223586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be able follow their own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religion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beliefs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have these respected by others.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A light bulb with a silhouette of a person on it&#10;&#10;Description automatically generated with low confidence">
            <a:extLst>
              <a:ext uri="{FF2B5EF4-FFF2-40B4-BE49-F238E27FC236}">
                <a16:creationId xmlns:a16="http://schemas.microsoft.com/office/drawing/2014/main" id="{6912A3D1-EA58-4853-A499-B5240FF06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74" y="4257749"/>
            <a:ext cx="952500" cy="952500"/>
          </a:xfrm>
          <a:prstGeom prst="rect">
            <a:avLst/>
          </a:prstGeom>
        </p:spPr>
      </p:pic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596C9827-81DF-4415-B449-EF6AC6BCC751}"/>
              </a:ext>
            </a:extLst>
          </p:cNvPr>
          <p:cNvSpPr/>
          <p:nvPr/>
        </p:nvSpPr>
        <p:spPr>
          <a:xfrm>
            <a:off x="4639806" y="2825733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have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gaming device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, such as a Playstation or Xbox. 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FEF3E256-B481-44DC-89F7-A2156CE8CA74}"/>
              </a:ext>
            </a:extLst>
          </p:cNvPr>
          <p:cNvSpPr/>
          <p:nvPr/>
        </p:nvSpPr>
        <p:spPr>
          <a:xfrm>
            <a:off x="5924923" y="4282434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not to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discriminated against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for any reason.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41C2FD3-86AF-4B36-A685-6364DC0C2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483" y="4316597"/>
            <a:ext cx="952500" cy="95250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0FBD15-3CDE-4718-A530-0B2F8B0CF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8274" y="2806484"/>
            <a:ext cx="952500" cy="952500"/>
          </a:xfrm>
          <a:prstGeom prst="rect">
            <a:avLst/>
          </a:prstGeom>
        </p:spPr>
      </p:pic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C810D2B6-7131-4C89-B352-9F9B1E61F2E1}"/>
              </a:ext>
            </a:extLst>
          </p:cNvPr>
          <p:cNvSpPr/>
          <p:nvPr/>
        </p:nvSpPr>
        <p:spPr>
          <a:xfrm>
            <a:off x="4639806" y="5587299"/>
            <a:ext cx="3026123" cy="102082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to give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their opinion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listened to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6047B8B5-7B3F-496D-BD33-D0BC9F9BB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274" y="5604380"/>
            <a:ext cx="952500" cy="952500"/>
          </a:xfrm>
          <a:prstGeom prst="rect">
            <a:avLst/>
          </a:prstGeom>
        </p:spPr>
      </p:pic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38211917-413D-4917-925C-9EAA9F90DF6E}"/>
              </a:ext>
            </a:extLst>
          </p:cNvPr>
          <p:cNvSpPr/>
          <p:nvPr/>
        </p:nvSpPr>
        <p:spPr>
          <a:xfrm>
            <a:off x="192954" y="5587299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Every child has the right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 on holiday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at least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once every year.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3D379-11DF-4317-AF46-4BD2D2661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374" y="5587299"/>
            <a:ext cx="952500" cy="952500"/>
          </a:xfrm>
          <a:prstGeom prst="rect">
            <a:avLst/>
          </a:prstGeom>
        </p:spPr>
      </p:pic>
      <p:pic>
        <p:nvPicPr>
          <p:cNvPr id="20" name="Picture 19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97EE0C88-BA8F-4655-BEE4-5B6E6FD301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3" y="82844"/>
            <a:ext cx="613877" cy="920097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C439A7E-79AB-43BE-9A4D-EADA739DE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</p:spTree>
    <p:extLst>
      <p:ext uri="{BB962C8B-B14F-4D97-AF65-F5344CB8AC3E}">
        <p14:creationId xmlns:p14="http://schemas.microsoft.com/office/powerpoint/2010/main" val="42487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EFFB46A-3EE5-47C5-852F-340398D7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1624" y="2623648"/>
            <a:ext cx="9122375" cy="42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B2520-5920-4D96-B85C-190EA2EFEA32}"/>
              </a:ext>
            </a:extLst>
          </p:cNvPr>
          <p:cNvSpPr/>
          <p:nvPr/>
        </p:nvSpPr>
        <p:spPr>
          <a:xfrm>
            <a:off x="1" y="989319"/>
            <a:ext cx="4684733" cy="5867585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5E8C3-4F00-49D5-A2A2-EED9BA174199}"/>
              </a:ext>
            </a:extLst>
          </p:cNvPr>
          <p:cNvSpPr/>
          <p:nvPr/>
        </p:nvSpPr>
        <p:spPr>
          <a:xfrm>
            <a:off x="4684735" y="1000749"/>
            <a:ext cx="4459266" cy="5867584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FE757EB8-B42B-4D6C-A0BC-CD25F0C64D91}"/>
              </a:ext>
            </a:extLst>
          </p:cNvPr>
          <p:cNvSpPr/>
          <p:nvPr/>
        </p:nvSpPr>
        <p:spPr>
          <a:xfrm>
            <a:off x="190719" y="2085827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receive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free education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that prepares you for life after school.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941B-7A3D-470F-8560-DDE681A90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70" y="2167240"/>
            <a:ext cx="956944" cy="954000"/>
          </a:xfrm>
          <a:prstGeom prst="rect">
            <a:avLst/>
          </a:prstGeom>
        </p:spPr>
      </p:pic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C06D443D-69CD-4A92-9714-8D43D920184A}"/>
              </a:ext>
            </a:extLst>
          </p:cNvPr>
          <p:cNvSpPr/>
          <p:nvPr/>
        </p:nvSpPr>
        <p:spPr>
          <a:xfrm>
            <a:off x="1390169" y="3282517"/>
            <a:ext cx="3026123" cy="1020827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be able follow their own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religion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beliefs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have these respected by others.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A light bulb with a silhouette of a person on it&#10;&#10;Description automatically generated with low confidence">
            <a:extLst>
              <a:ext uri="{FF2B5EF4-FFF2-40B4-BE49-F238E27FC236}">
                <a16:creationId xmlns:a16="http://schemas.microsoft.com/office/drawing/2014/main" id="{470DEBA1-6F39-4E80-BFE4-AA0BA19CA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51" y="3309387"/>
            <a:ext cx="952500" cy="952500"/>
          </a:xfrm>
          <a:prstGeom prst="rect">
            <a:avLst/>
          </a:prstGeom>
        </p:spPr>
      </p:pic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CA8BBF97-0DE2-4A45-B5BA-440C54C665EF}"/>
              </a:ext>
            </a:extLst>
          </p:cNvPr>
          <p:cNvSpPr/>
          <p:nvPr/>
        </p:nvSpPr>
        <p:spPr>
          <a:xfrm>
            <a:off x="1277207" y="5675896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not to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discriminated against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for any reason.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316D63C-4E0F-4B02-AC42-A8F1ADC81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54" y="5710059"/>
            <a:ext cx="952500" cy="952500"/>
          </a:xfrm>
          <a:prstGeom prst="rect">
            <a:avLst/>
          </a:prstGeom>
        </p:spPr>
      </p:pic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2CB1C960-B61F-4F50-9273-32EA7BBD9B1E}"/>
              </a:ext>
            </a:extLst>
          </p:cNvPr>
          <p:cNvSpPr/>
          <p:nvPr/>
        </p:nvSpPr>
        <p:spPr>
          <a:xfrm>
            <a:off x="190719" y="4479207"/>
            <a:ext cx="3026123" cy="102082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has the right to give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their opinion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and be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listened to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6EE86EA-AB75-4F98-A090-D0541AF7C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187" y="4541060"/>
            <a:ext cx="952500" cy="952500"/>
          </a:xfrm>
          <a:prstGeom prst="rect">
            <a:avLst/>
          </a:prstGeom>
        </p:spPr>
      </p:pic>
      <p:sp>
        <p:nvSpPr>
          <p:cNvPr id="15" name="Rectangle: Rounded Corners 27">
            <a:extLst>
              <a:ext uri="{FF2B5EF4-FFF2-40B4-BE49-F238E27FC236}">
                <a16:creationId xmlns:a16="http://schemas.microsoft.com/office/drawing/2014/main" id="{446617C0-4E63-4BD0-84E3-14FDB7278E06}"/>
              </a:ext>
            </a:extLst>
          </p:cNvPr>
          <p:cNvSpPr/>
          <p:nvPr/>
        </p:nvSpPr>
        <p:spPr>
          <a:xfrm>
            <a:off x="4800764" y="2091692"/>
            <a:ext cx="3026123" cy="1029548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Every child should have a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gaming device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, such as a Playstation or Xbox. 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8E9E068-8AB8-4D1C-85EF-C34896DEC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9232" y="2012272"/>
            <a:ext cx="952500" cy="952500"/>
          </a:xfrm>
          <a:prstGeom prst="rect">
            <a:avLst/>
          </a:prstGeom>
        </p:spPr>
      </p:pic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EF991C8F-E534-4A4F-80FD-6797E9568802}"/>
              </a:ext>
            </a:extLst>
          </p:cNvPr>
          <p:cNvSpPr/>
          <p:nvPr/>
        </p:nvSpPr>
        <p:spPr>
          <a:xfrm>
            <a:off x="5838384" y="3282517"/>
            <a:ext cx="3026123" cy="102082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Every child has the right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 on holiday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at least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once every year.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8B89C7-6D65-45FE-A0F5-4BA7439FF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5310" y="3309387"/>
            <a:ext cx="952500" cy="9525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B07E40-07E1-49CB-A9AC-B5678F45C2A0}"/>
              </a:ext>
            </a:extLst>
          </p:cNvPr>
          <p:cNvSpPr/>
          <p:nvPr/>
        </p:nvSpPr>
        <p:spPr>
          <a:xfrm>
            <a:off x="4875452" y="5675896"/>
            <a:ext cx="4060561" cy="986662"/>
          </a:xfrm>
          <a:prstGeom prst="roundRect">
            <a:avLst/>
          </a:prstGeom>
          <a:solidFill>
            <a:schemeClr val="tx2"/>
          </a:solidFill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What other rights do you think that all children should have?</a:t>
            </a:r>
          </a:p>
        </p:txBody>
      </p:sp>
      <p:sp>
        <p:nvSpPr>
          <p:cNvPr id="20" name="Rectangle: Rounded Corners 27">
            <a:extLst>
              <a:ext uri="{FF2B5EF4-FFF2-40B4-BE49-F238E27FC236}">
                <a16:creationId xmlns:a16="http://schemas.microsoft.com/office/drawing/2014/main" id="{B5CB8665-3C30-4235-9131-5F26BD6844BE}"/>
              </a:ext>
            </a:extLst>
          </p:cNvPr>
          <p:cNvSpPr/>
          <p:nvPr/>
        </p:nvSpPr>
        <p:spPr>
          <a:xfrm>
            <a:off x="177866" y="1162571"/>
            <a:ext cx="4238426" cy="747393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j-lt"/>
              </a:rPr>
              <a:t>Four of the statements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you read were rights (there are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over 40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in total):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: Rounded Corners 27">
            <a:extLst>
              <a:ext uri="{FF2B5EF4-FFF2-40B4-BE49-F238E27FC236}">
                <a16:creationId xmlns:a16="http://schemas.microsoft.com/office/drawing/2014/main" id="{D579983F-8812-443C-A6E8-0641C44613E2}"/>
              </a:ext>
            </a:extLst>
          </p:cNvPr>
          <p:cNvSpPr/>
          <p:nvPr/>
        </p:nvSpPr>
        <p:spPr>
          <a:xfrm>
            <a:off x="4803946" y="1162571"/>
            <a:ext cx="4060561" cy="74739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remaining two were not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rights…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2C0D3412-9D51-4612-81FD-C0F95F4DA09B}"/>
              </a:ext>
            </a:extLst>
          </p:cNvPr>
          <p:cNvSpPr/>
          <p:nvPr/>
        </p:nvSpPr>
        <p:spPr>
          <a:xfrm>
            <a:off x="4803946" y="4484424"/>
            <a:ext cx="3022941" cy="9289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However, children do have the right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to play, to rest and lead healthy lives!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C90965-FFDC-4CBD-A397-5DF642839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9232" y="4479207"/>
            <a:ext cx="952500" cy="952500"/>
          </a:xfrm>
          <a:prstGeom prst="rect">
            <a:avLst/>
          </a:prstGeom>
        </p:spPr>
      </p:pic>
      <p:pic>
        <p:nvPicPr>
          <p:cNvPr id="24" name="Picture 23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7396334C-8E8B-4FEE-9363-C225E49F6B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3" y="82844"/>
            <a:ext cx="613877" cy="9200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BD0724B-B461-442B-9F65-590984878C66}"/>
              </a:ext>
            </a:extLst>
          </p:cNvPr>
          <p:cNvSpPr/>
          <p:nvPr/>
        </p:nvSpPr>
        <p:spPr>
          <a:xfrm>
            <a:off x="4684733" y="990416"/>
            <a:ext cx="4459266" cy="5867584"/>
          </a:xfrm>
          <a:prstGeom prst="rect">
            <a:avLst/>
          </a:prstGeom>
          <a:solidFill>
            <a:srgbClr val="DDE8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CE47127-738E-4D51-BD40-D2FFF5CB6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</p:spTree>
    <p:extLst>
      <p:ext uri="{BB962C8B-B14F-4D97-AF65-F5344CB8AC3E}">
        <p14:creationId xmlns:p14="http://schemas.microsoft.com/office/powerpoint/2010/main" val="78347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0BA23-B05B-45C9-8C0A-B3316889CC8F}"/>
              </a:ext>
            </a:extLst>
          </p:cNvPr>
          <p:cNvSpPr/>
          <p:nvPr/>
        </p:nvSpPr>
        <p:spPr>
          <a:xfrm>
            <a:off x="0" y="991518"/>
            <a:ext cx="9144000" cy="5866482"/>
          </a:xfrm>
          <a:prstGeom prst="rect">
            <a:avLst/>
          </a:prstGeom>
          <a:solidFill>
            <a:srgbClr val="FFD3D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hildren's Commissioner for England">
            <a:extLst>
              <a:ext uri="{FF2B5EF4-FFF2-40B4-BE49-F238E27FC236}">
                <a16:creationId xmlns:a16="http://schemas.microsoft.com/office/drawing/2014/main" id="{723201BB-8828-4E81-B019-CAA28A13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158" y="3969704"/>
            <a:ext cx="4038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63A36B61-78B2-414F-B2C5-E8707C41F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20" y="5418221"/>
            <a:ext cx="832921" cy="1248406"/>
          </a:xfrm>
          <a:prstGeom prst="rect">
            <a:avLst/>
          </a:prstGeom>
        </p:spPr>
      </p:pic>
      <p:pic>
        <p:nvPicPr>
          <p:cNvPr id="9" name="Graphic 8" descr="Speech outline">
            <a:extLst>
              <a:ext uri="{FF2B5EF4-FFF2-40B4-BE49-F238E27FC236}">
                <a16:creationId xmlns:a16="http://schemas.microsoft.com/office/drawing/2014/main" id="{24898E4D-56CD-4A75-B43A-3B0D9E9D3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502" y="2296310"/>
            <a:ext cx="3186865" cy="2685353"/>
          </a:xfrm>
          <a:prstGeom prst="rect">
            <a:avLst/>
          </a:prstGeom>
        </p:spPr>
      </p:pic>
      <p:pic>
        <p:nvPicPr>
          <p:cNvPr id="11" name="Graphic 10" descr="Children outline">
            <a:extLst>
              <a:ext uri="{FF2B5EF4-FFF2-40B4-BE49-F238E27FC236}">
                <a16:creationId xmlns:a16="http://schemas.microsoft.com/office/drawing/2014/main" id="{B87099AA-A657-4517-A2E3-ACD19F7D5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3483" y="3482581"/>
            <a:ext cx="4572000" cy="4572000"/>
          </a:xfrm>
          <a:prstGeom prst="rect">
            <a:avLst/>
          </a:prstGeom>
        </p:spPr>
      </p:pic>
      <p:pic>
        <p:nvPicPr>
          <p:cNvPr id="2050" name="Picture 2" descr="The Big Ask | Children's Commissioner for England">
            <a:hlinkClick r:id="rId9"/>
            <a:extLst>
              <a:ext uri="{FF2B5EF4-FFF2-40B4-BE49-F238E27FC236}">
                <a16:creationId xmlns:a16="http://schemas.microsoft.com/office/drawing/2014/main" id="{64D62AEF-8954-44DE-B10F-6D89ACF78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4" r="13157"/>
          <a:stretch/>
        </p:blipFill>
        <p:spPr bwMode="auto">
          <a:xfrm>
            <a:off x="275633" y="1248406"/>
            <a:ext cx="4235447" cy="3110314"/>
          </a:xfrm>
          <a:custGeom>
            <a:avLst/>
            <a:gdLst>
              <a:gd name="connsiteX0" fmla="*/ 0 w 4235447"/>
              <a:gd name="connsiteY0" fmla="*/ 0 h 3110314"/>
              <a:gd name="connsiteX1" fmla="*/ 478000 w 4235447"/>
              <a:gd name="connsiteY1" fmla="*/ 0 h 3110314"/>
              <a:gd name="connsiteX2" fmla="*/ 998355 w 4235447"/>
              <a:gd name="connsiteY2" fmla="*/ 0 h 3110314"/>
              <a:gd name="connsiteX3" fmla="*/ 1688128 w 4235447"/>
              <a:gd name="connsiteY3" fmla="*/ 0 h 3110314"/>
              <a:gd name="connsiteX4" fmla="*/ 2293192 w 4235447"/>
              <a:gd name="connsiteY4" fmla="*/ 0 h 3110314"/>
              <a:gd name="connsiteX5" fmla="*/ 2898256 w 4235447"/>
              <a:gd name="connsiteY5" fmla="*/ 0 h 3110314"/>
              <a:gd name="connsiteX6" fmla="*/ 3418611 w 4235447"/>
              <a:gd name="connsiteY6" fmla="*/ 0 h 3110314"/>
              <a:gd name="connsiteX7" fmla="*/ 4235447 w 4235447"/>
              <a:gd name="connsiteY7" fmla="*/ 0 h 3110314"/>
              <a:gd name="connsiteX8" fmla="*/ 4235447 w 4235447"/>
              <a:gd name="connsiteY8" fmla="*/ 559857 h 3110314"/>
              <a:gd name="connsiteX9" fmla="*/ 4235447 w 4235447"/>
              <a:gd name="connsiteY9" fmla="*/ 1213022 h 3110314"/>
              <a:gd name="connsiteX10" fmla="*/ 4235447 w 4235447"/>
              <a:gd name="connsiteY10" fmla="*/ 1835085 h 3110314"/>
              <a:gd name="connsiteX11" fmla="*/ 4235447 w 4235447"/>
              <a:gd name="connsiteY11" fmla="*/ 2519354 h 3110314"/>
              <a:gd name="connsiteX12" fmla="*/ 4235447 w 4235447"/>
              <a:gd name="connsiteY12" fmla="*/ 3110314 h 3110314"/>
              <a:gd name="connsiteX13" fmla="*/ 3630383 w 4235447"/>
              <a:gd name="connsiteY13" fmla="*/ 3110314 h 3110314"/>
              <a:gd name="connsiteX14" fmla="*/ 3067674 w 4235447"/>
              <a:gd name="connsiteY14" fmla="*/ 3110314 h 3110314"/>
              <a:gd name="connsiteX15" fmla="*/ 2504964 w 4235447"/>
              <a:gd name="connsiteY15" fmla="*/ 3110314 h 3110314"/>
              <a:gd name="connsiteX16" fmla="*/ 1857546 w 4235447"/>
              <a:gd name="connsiteY16" fmla="*/ 3110314 h 3110314"/>
              <a:gd name="connsiteX17" fmla="*/ 1252482 w 4235447"/>
              <a:gd name="connsiteY17" fmla="*/ 3110314 h 3110314"/>
              <a:gd name="connsiteX18" fmla="*/ 689773 w 4235447"/>
              <a:gd name="connsiteY18" fmla="*/ 3110314 h 3110314"/>
              <a:gd name="connsiteX19" fmla="*/ 0 w 4235447"/>
              <a:gd name="connsiteY19" fmla="*/ 3110314 h 3110314"/>
              <a:gd name="connsiteX20" fmla="*/ 0 w 4235447"/>
              <a:gd name="connsiteY20" fmla="*/ 2519354 h 3110314"/>
              <a:gd name="connsiteX21" fmla="*/ 0 w 4235447"/>
              <a:gd name="connsiteY21" fmla="*/ 1959498 h 3110314"/>
              <a:gd name="connsiteX22" fmla="*/ 0 w 4235447"/>
              <a:gd name="connsiteY22" fmla="*/ 1399641 h 3110314"/>
              <a:gd name="connsiteX23" fmla="*/ 0 w 4235447"/>
              <a:gd name="connsiteY23" fmla="*/ 808682 h 3110314"/>
              <a:gd name="connsiteX24" fmla="*/ 0 w 4235447"/>
              <a:gd name="connsiteY24" fmla="*/ 0 h 311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35447" h="3110314" extrusionOk="0">
                <a:moveTo>
                  <a:pt x="0" y="0"/>
                </a:moveTo>
                <a:cubicBezTo>
                  <a:pt x="136565" y="-12414"/>
                  <a:pt x="286778" y="4007"/>
                  <a:pt x="478000" y="0"/>
                </a:cubicBezTo>
                <a:cubicBezTo>
                  <a:pt x="669222" y="-4007"/>
                  <a:pt x="848150" y="-3471"/>
                  <a:pt x="998355" y="0"/>
                </a:cubicBezTo>
                <a:cubicBezTo>
                  <a:pt x="1148560" y="3471"/>
                  <a:pt x="1518837" y="-25565"/>
                  <a:pt x="1688128" y="0"/>
                </a:cubicBezTo>
                <a:cubicBezTo>
                  <a:pt x="1857419" y="25565"/>
                  <a:pt x="2006628" y="11664"/>
                  <a:pt x="2293192" y="0"/>
                </a:cubicBezTo>
                <a:cubicBezTo>
                  <a:pt x="2579756" y="-11664"/>
                  <a:pt x="2761997" y="-19052"/>
                  <a:pt x="2898256" y="0"/>
                </a:cubicBezTo>
                <a:cubicBezTo>
                  <a:pt x="3034515" y="19052"/>
                  <a:pt x="3167531" y="12459"/>
                  <a:pt x="3418611" y="0"/>
                </a:cubicBezTo>
                <a:cubicBezTo>
                  <a:pt x="3669691" y="-12459"/>
                  <a:pt x="3878474" y="-15755"/>
                  <a:pt x="4235447" y="0"/>
                </a:cubicBezTo>
                <a:cubicBezTo>
                  <a:pt x="4223029" y="119599"/>
                  <a:pt x="4244272" y="347982"/>
                  <a:pt x="4235447" y="559857"/>
                </a:cubicBezTo>
                <a:cubicBezTo>
                  <a:pt x="4226622" y="771732"/>
                  <a:pt x="4209989" y="1078566"/>
                  <a:pt x="4235447" y="1213022"/>
                </a:cubicBezTo>
                <a:cubicBezTo>
                  <a:pt x="4260905" y="1347478"/>
                  <a:pt x="4209189" y="1601939"/>
                  <a:pt x="4235447" y="1835085"/>
                </a:cubicBezTo>
                <a:cubicBezTo>
                  <a:pt x="4261705" y="2068231"/>
                  <a:pt x="4209673" y="2192129"/>
                  <a:pt x="4235447" y="2519354"/>
                </a:cubicBezTo>
                <a:cubicBezTo>
                  <a:pt x="4261221" y="2846579"/>
                  <a:pt x="4248730" y="2869939"/>
                  <a:pt x="4235447" y="3110314"/>
                </a:cubicBezTo>
                <a:cubicBezTo>
                  <a:pt x="4112425" y="3108690"/>
                  <a:pt x="3810311" y="3104490"/>
                  <a:pt x="3630383" y="3110314"/>
                </a:cubicBezTo>
                <a:cubicBezTo>
                  <a:pt x="3450455" y="3116138"/>
                  <a:pt x="3191450" y="3138265"/>
                  <a:pt x="3067674" y="3110314"/>
                </a:cubicBezTo>
                <a:cubicBezTo>
                  <a:pt x="2943898" y="3082363"/>
                  <a:pt x="2674264" y="3129680"/>
                  <a:pt x="2504964" y="3110314"/>
                </a:cubicBezTo>
                <a:cubicBezTo>
                  <a:pt x="2335664" y="3090949"/>
                  <a:pt x="2159109" y="3079140"/>
                  <a:pt x="1857546" y="3110314"/>
                </a:cubicBezTo>
                <a:cubicBezTo>
                  <a:pt x="1555983" y="3141488"/>
                  <a:pt x="1381756" y="3095651"/>
                  <a:pt x="1252482" y="3110314"/>
                </a:cubicBezTo>
                <a:cubicBezTo>
                  <a:pt x="1123208" y="3124977"/>
                  <a:pt x="872410" y="3122932"/>
                  <a:pt x="689773" y="3110314"/>
                </a:cubicBezTo>
                <a:cubicBezTo>
                  <a:pt x="507136" y="3097696"/>
                  <a:pt x="287844" y="3126928"/>
                  <a:pt x="0" y="3110314"/>
                </a:cubicBezTo>
                <a:cubicBezTo>
                  <a:pt x="3249" y="2920140"/>
                  <a:pt x="-2512" y="2692874"/>
                  <a:pt x="0" y="2519354"/>
                </a:cubicBezTo>
                <a:cubicBezTo>
                  <a:pt x="2512" y="2345834"/>
                  <a:pt x="8622" y="2220678"/>
                  <a:pt x="0" y="1959498"/>
                </a:cubicBezTo>
                <a:cubicBezTo>
                  <a:pt x="-8622" y="1698318"/>
                  <a:pt x="19443" y="1553242"/>
                  <a:pt x="0" y="1399641"/>
                </a:cubicBezTo>
                <a:cubicBezTo>
                  <a:pt x="-19443" y="1246040"/>
                  <a:pt x="18596" y="989346"/>
                  <a:pt x="0" y="808682"/>
                </a:cubicBezTo>
                <a:cubicBezTo>
                  <a:pt x="-18596" y="628018"/>
                  <a:pt x="18532" y="38705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EDF552EE-F694-438D-B465-C9262153723D}"/>
              </a:ext>
            </a:extLst>
          </p:cNvPr>
          <p:cNvSpPr/>
          <p:nvPr/>
        </p:nvSpPr>
        <p:spPr>
          <a:xfrm>
            <a:off x="4869455" y="1249320"/>
            <a:ext cx="4000972" cy="103759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This is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Dame Rachel Mary de Souza.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She is the new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 Children’s Commissioner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here in England.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AF89B9D9-7A2B-4AA9-BEAF-37EBE80D872A}"/>
              </a:ext>
            </a:extLst>
          </p:cNvPr>
          <p:cNvSpPr/>
          <p:nvPr/>
        </p:nvSpPr>
        <p:spPr>
          <a:xfrm>
            <a:off x="4867395" y="2488141"/>
            <a:ext cx="4000972" cy="1788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It’s her job to make sure that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children’s rights are protected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She speaks up for young people to make sure that 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Government and other important people listen to what you have to say.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32457B1-93D5-4F30-9F4A-081CE8EB0573}"/>
              </a:ext>
            </a:extLst>
          </p:cNvPr>
          <p:cNvSpPr/>
          <p:nvPr/>
        </p:nvSpPr>
        <p:spPr>
          <a:xfrm>
            <a:off x="1410079" y="5773169"/>
            <a:ext cx="7413961" cy="837412"/>
          </a:xfrm>
          <a:prstGeom prst="wedgeRoundRectCallout">
            <a:avLst>
              <a:gd name="adj1" fmla="val -52970"/>
              <a:gd name="adj2" fmla="val -37943"/>
              <a:gd name="adj3" fmla="val 16667"/>
            </a:avLst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Did you know?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Before she became the Children’s Commissioner, Dame Rachel was a headteacher!</a:t>
            </a:r>
          </a:p>
        </p:txBody>
      </p:sp>
      <p:pic>
        <p:nvPicPr>
          <p:cNvPr id="18" name="Picture 17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73B974C7-B78E-4E10-B279-3D3A16174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3" y="82844"/>
            <a:ext cx="613877" cy="92009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DC334F-4B26-49BC-A8DF-32F91D9FCEA2}"/>
              </a:ext>
            </a:extLst>
          </p:cNvPr>
          <p:cNvSpPr/>
          <p:nvPr/>
        </p:nvSpPr>
        <p:spPr>
          <a:xfrm>
            <a:off x="4867395" y="4447041"/>
            <a:ext cx="4003032" cy="1206744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Watch (3 mins)</a:t>
            </a:r>
          </a:p>
          <a:p>
            <a:pPr algn="ctr"/>
            <a:r>
              <a:rPr lang="en-GB" sz="1600" dirty="0"/>
              <a:t>Click the image to hear from Dame Rachel about her job as Children’s Commissioner.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23DCB-E756-4A00-9A1C-44318FE63945}"/>
              </a:ext>
            </a:extLst>
          </p:cNvPr>
          <p:cNvSpPr/>
          <p:nvPr/>
        </p:nvSpPr>
        <p:spPr>
          <a:xfrm>
            <a:off x="3877516" y="1104527"/>
            <a:ext cx="845967" cy="703602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0:00-2:18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9BCE8-9125-497A-A12A-3D384D19914E}"/>
              </a:ext>
            </a:extLst>
          </p:cNvPr>
          <p:cNvSpPr txBox="1"/>
          <p:nvPr/>
        </p:nvSpPr>
        <p:spPr>
          <a:xfrm>
            <a:off x="-29874" y="6654592"/>
            <a:ext cx="4647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9"/>
              </a:rPr>
              <a:t>https://safeshare.tv/x/8XEItgzIGqI</a:t>
            </a:r>
            <a:r>
              <a:rPr lang="en-GB" sz="800" dirty="0"/>
              <a:t> 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0B7D1F7-AEF3-40F5-981F-91E211743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68" y="192903"/>
            <a:ext cx="8047672" cy="571500"/>
          </a:xfrm>
        </p:spPr>
        <p:txBody>
          <a:bodyPr anchor="ctr"/>
          <a:lstStyle/>
          <a:p>
            <a:r>
              <a:rPr lang="en-GB" sz="2350" dirty="0"/>
              <a:t>Be informed: Who is the Children’s Commissioner?</a:t>
            </a:r>
          </a:p>
        </p:txBody>
      </p:sp>
    </p:spTree>
    <p:extLst>
      <p:ext uri="{BB962C8B-B14F-4D97-AF65-F5344CB8AC3E}">
        <p14:creationId xmlns:p14="http://schemas.microsoft.com/office/powerpoint/2010/main" val="27053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Badge Question Mark outline">
            <a:extLst>
              <a:ext uri="{FF2B5EF4-FFF2-40B4-BE49-F238E27FC236}">
                <a16:creationId xmlns:a16="http://schemas.microsoft.com/office/drawing/2014/main" id="{ED3ADDC4-32D7-4005-88E9-26C430128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7481"/>
          <a:stretch/>
        </p:blipFill>
        <p:spPr>
          <a:xfrm>
            <a:off x="4437806" y="3912727"/>
            <a:ext cx="4061380" cy="2945273"/>
          </a:xfrm>
          <a:prstGeom prst="rect">
            <a:avLst/>
          </a:prstGeom>
        </p:spPr>
      </p:pic>
      <p:pic>
        <p:nvPicPr>
          <p:cNvPr id="20" name="Graphic 19" descr="Customer review outline">
            <a:extLst>
              <a:ext uri="{FF2B5EF4-FFF2-40B4-BE49-F238E27FC236}">
                <a16:creationId xmlns:a16="http://schemas.microsoft.com/office/drawing/2014/main" id="{7FBF79D1-B4F6-43AD-B681-3FFD139F9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57311" y="3198502"/>
            <a:ext cx="4061380" cy="4061380"/>
          </a:xfrm>
          <a:prstGeom prst="rect">
            <a:avLst/>
          </a:prstGeom>
        </p:spPr>
      </p:pic>
      <p:pic>
        <p:nvPicPr>
          <p:cNvPr id="21" name="Graphic 20" descr="Thought bubble outline">
            <a:extLst>
              <a:ext uri="{FF2B5EF4-FFF2-40B4-BE49-F238E27FC236}">
                <a16:creationId xmlns:a16="http://schemas.microsoft.com/office/drawing/2014/main" id="{4A1B1886-6A93-4067-9C06-7AB5BF6FE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2724" y="683870"/>
            <a:ext cx="4061380" cy="40613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F1B9CE-EEE2-444A-AF09-2CDF1395E53F}"/>
              </a:ext>
            </a:extLst>
          </p:cNvPr>
          <p:cNvSpPr/>
          <p:nvPr/>
        </p:nvSpPr>
        <p:spPr>
          <a:xfrm>
            <a:off x="0" y="991518"/>
            <a:ext cx="9144000" cy="586648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762E58-E53D-41C1-9E15-8158124A6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</p:spPr>
        <p:txBody>
          <a:bodyPr/>
          <a:lstStyle/>
          <a:p>
            <a:r>
              <a:rPr lang="en-GB" dirty="0"/>
              <a:t>Be curious: What is The Big Ask?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B2656B-9C83-4A16-844C-308B7B914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" y="69107"/>
            <a:ext cx="906373" cy="872140"/>
          </a:xfrm>
          <a:prstGeom prst="rect">
            <a:avLst/>
          </a:prstGeom>
        </p:spPr>
      </p:pic>
      <p:pic>
        <p:nvPicPr>
          <p:cNvPr id="3074" name="Picture 2" descr="The Big Ask | Children's Commissioner for England">
            <a:extLst>
              <a:ext uri="{FF2B5EF4-FFF2-40B4-BE49-F238E27FC236}">
                <a16:creationId xmlns:a16="http://schemas.microsoft.com/office/drawing/2014/main" id="{5752D117-C9EB-4B81-8142-2CD399E8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10" y="1226370"/>
            <a:ext cx="4316690" cy="2422143"/>
          </a:xfrm>
          <a:custGeom>
            <a:avLst/>
            <a:gdLst>
              <a:gd name="connsiteX0" fmla="*/ 0 w 4316690"/>
              <a:gd name="connsiteY0" fmla="*/ 0 h 2422143"/>
              <a:gd name="connsiteX1" fmla="*/ 616670 w 4316690"/>
              <a:gd name="connsiteY1" fmla="*/ 0 h 2422143"/>
              <a:gd name="connsiteX2" fmla="*/ 1147006 w 4316690"/>
              <a:gd name="connsiteY2" fmla="*/ 0 h 2422143"/>
              <a:gd name="connsiteX3" fmla="*/ 1763676 w 4316690"/>
              <a:gd name="connsiteY3" fmla="*/ 0 h 2422143"/>
              <a:gd name="connsiteX4" fmla="*/ 2294012 w 4316690"/>
              <a:gd name="connsiteY4" fmla="*/ 0 h 2422143"/>
              <a:gd name="connsiteX5" fmla="*/ 2824349 w 4316690"/>
              <a:gd name="connsiteY5" fmla="*/ 0 h 2422143"/>
              <a:gd name="connsiteX6" fmla="*/ 3354685 w 4316690"/>
              <a:gd name="connsiteY6" fmla="*/ 0 h 2422143"/>
              <a:gd name="connsiteX7" fmla="*/ 4316690 w 4316690"/>
              <a:gd name="connsiteY7" fmla="*/ 0 h 2422143"/>
              <a:gd name="connsiteX8" fmla="*/ 4316690 w 4316690"/>
              <a:gd name="connsiteY8" fmla="*/ 532871 h 2422143"/>
              <a:gd name="connsiteX9" fmla="*/ 4316690 w 4316690"/>
              <a:gd name="connsiteY9" fmla="*/ 1089964 h 2422143"/>
              <a:gd name="connsiteX10" fmla="*/ 4316690 w 4316690"/>
              <a:gd name="connsiteY10" fmla="*/ 1647057 h 2422143"/>
              <a:gd name="connsiteX11" fmla="*/ 4316690 w 4316690"/>
              <a:gd name="connsiteY11" fmla="*/ 2422143 h 2422143"/>
              <a:gd name="connsiteX12" fmla="*/ 3613686 w 4316690"/>
              <a:gd name="connsiteY12" fmla="*/ 2422143 h 2422143"/>
              <a:gd name="connsiteX13" fmla="*/ 3040183 w 4316690"/>
              <a:gd name="connsiteY13" fmla="*/ 2422143 h 2422143"/>
              <a:gd name="connsiteX14" fmla="*/ 2466680 w 4316690"/>
              <a:gd name="connsiteY14" fmla="*/ 2422143 h 2422143"/>
              <a:gd name="connsiteX15" fmla="*/ 1936344 w 4316690"/>
              <a:gd name="connsiteY15" fmla="*/ 2422143 h 2422143"/>
              <a:gd name="connsiteX16" fmla="*/ 1233340 w 4316690"/>
              <a:gd name="connsiteY16" fmla="*/ 2422143 h 2422143"/>
              <a:gd name="connsiteX17" fmla="*/ 703004 w 4316690"/>
              <a:gd name="connsiteY17" fmla="*/ 2422143 h 2422143"/>
              <a:gd name="connsiteX18" fmla="*/ 0 w 4316690"/>
              <a:gd name="connsiteY18" fmla="*/ 2422143 h 2422143"/>
              <a:gd name="connsiteX19" fmla="*/ 0 w 4316690"/>
              <a:gd name="connsiteY19" fmla="*/ 1889272 h 2422143"/>
              <a:gd name="connsiteX20" fmla="*/ 0 w 4316690"/>
              <a:gd name="connsiteY20" fmla="*/ 1283736 h 2422143"/>
              <a:gd name="connsiteX21" fmla="*/ 0 w 4316690"/>
              <a:gd name="connsiteY21" fmla="*/ 702421 h 2422143"/>
              <a:gd name="connsiteX22" fmla="*/ 0 w 4316690"/>
              <a:gd name="connsiteY22" fmla="*/ 0 h 242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6690" h="2422143" extrusionOk="0">
                <a:moveTo>
                  <a:pt x="0" y="0"/>
                </a:moveTo>
                <a:cubicBezTo>
                  <a:pt x="280381" y="24397"/>
                  <a:pt x="397997" y="28891"/>
                  <a:pt x="616670" y="0"/>
                </a:cubicBezTo>
                <a:cubicBezTo>
                  <a:pt x="835343" y="-28891"/>
                  <a:pt x="899323" y="15892"/>
                  <a:pt x="1147006" y="0"/>
                </a:cubicBezTo>
                <a:cubicBezTo>
                  <a:pt x="1394689" y="-15892"/>
                  <a:pt x="1512050" y="-26790"/>
                  <a:pt x="1763676" y="0"/>
                </a:cubicBezTo>
                <a:cubicBezTo>
                  <a:pt x="2015302" y="26790"/>
                  <a:pt x="2168622" y="15159"/>
                  <a:pt x="2294012" y="0"/>
                </a:cubicBezTo>
                <a:cubicBezTo>
                  <a:pt x="2419402" y="-15159"/>
                  <a:pt x="2687245" y="-3086"/>
                  <a:pt x="2824349" y="0"/>
                </a:cubicBezTo>
                <a:cubicBezTo>
                  <a:pt x="2961453" y="3086"/>
                  <a:pt x="3216390" y="13091"/>
                  <a:pt x="3354685" y="0"/>
                </a:cubicBezTo>
                <a:cubicBezTo>
                  <a:pt x="3492980" y="-13091"/>
                  <a:pt x="3931507" y="-2406"/>
                  <a:pt x="4316690" y="0"/>
                </a:cubicBezTo>
                <a:cubicBezTo>
                  <a:pt x="4328289" y="224646"/>
                  <a:pt x="4312212" y="352923"/>
                  <a:pt x="4316690" y="532871"/>
                </a:cubicBezTo>
                <a:cubicBezTo>
                  <a:pt x="4321168" y="712819"/>
                  <a:pt x="4324240" y="841436"/>
                  <a:pt x="4316690" y="1089964"/>
                </a:cubicBezTo>
                <a:cubicBezTo>
                  <a:pt x="4309140" y="1338492"/>
                  <a:pt x="4337657" y="1433815"/>
                  <a:pt x="4316690" y="1647057"/>
                </a:cubicBezTo>
                <a:cubicBezTo>
                  <a:pt x="4295723" y="1860299"/>
                  <a:pt x="4332437" y="2130764"/>
                  <a:pt x="4316690" y="2422143"/>
                </a:cubicBezTo>
                <a:cubicBezTo>
                  <a:pt x="4074492" y="2430001"/>
                  <a:pt x="3928952" y="2399786"/>
                  <a:pt x="3613686" y="2422143"/>
                </a:cubicBezTo>
                <a:cubicBezTo>
                  <a:pt x="3298420" y="2444500"/>
                  <a:pt x="3237287" y="2433738"/>
                  <a:pt x="3040183" y="2422143"/>
                </a:cubicBezTo>
                <a:cubicBezTo>
                  <a:pt x="2843079" y="2410548"/>
                  <a:pt x="2647887" y="2428359"/>
                  <a:pt x="2466680" y="2422143"/>
                </a:cubicBezTo>
                <a:cubicBezTo>
                  <a:pt x="2285473" y="2415927"/>
                  <a:pt x="2119816" y="2415327"/>
                  <a:pt x="1936344" y="2422143"/>
                </a:cubicBezTo>
                <a:cubicBezTo>
                  <a:pt x="1752872" y="2428959"/>
                  <a:pt x="1570326" y="2411979"/>
                  <a:pt x="1233340" y="2422143"/>
                </a:cubicBezTo>
                <a:cubicBezTo>
                  <a:pt x="896354" y="2432307"/>
                  <a:pt x="886823" y="2420664"/>
                  <a:pt x="703004" y="2422143"/>
                </a:cubicBezTo>
                <a:cubicBezTo>
                  <a:pt x="519185" y="2423622"/>
                  <a:pt x="229487" y="2395821"/>
                  <a:pt x="0" y="2422143"/>
                </a:cubicBezTo>
                <a:cubicBezTo>
                  <a:pt x="-1098" y="2168216"/>
                  <a:pt x="25983" y="2068570"/>
                  <a:pt x="0" y="1889272"/>
                </a:cubicBezTo>
                <a:cubicBezTo>
                  <a:pt x="-25983" y="1709974"/>
                  <a:pt x="18785" y="1529669"/>
                  <a:pt x="0" y="1283736"/>
                </a:cubicBezTo>
                <a:cubicBezTo>
                  <a:pt x="-18785" y="1037803"/>
                  <a:pt x="-13698" y="917764"/>
                  <a:pt x="0" y="702421"/>
                </a:cubicBezTo>
                <a:cubicBezTo>
                  <a:pt x="13698" y="487078"/>
                  <a:pt x="155" y="17181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5733201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4F549621-302E-4BAE-8DAE-B4BA7EAF2C42}"/>
              </a:ext>
            </a:extLst>
          </p:cNvPr>
          <p:cNvSpPr/>
          <p:nvPr/>
        </p:nvSpPr>
        <p:spPr>
          <a:xfrm>
            <a:off x="4827310" y="1226371"/>
            <a:ext cx="4061380" cy="157807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To help the Children’s Commissioner understand what young people are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thinking and feeling,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Dame Rachel is asking for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every young person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in England to answer 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questionnaire.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1C188470-05F1-4992-B927-CF53C29A3A5B}"/>
              </a:ext>
            </a:extLst>
          </p:cNvPr>
          <p:cNvSpPr/>
          <p:nvPr/>
        </p:nvSpPr>
        <p:spPr>
          <a:xfrm>
            <a:off x="4827310" y="2936390"/>
            <a:ext cx="4061380" cy="76016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This questionnaire is called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The Big Ask.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7E7AFBB5-8E8C-4DB3-A420-DD8B5F1E03A3}"/>
              </a:ext>
            </a:extLst>
          </p:cNvPr>
          <p:cNvSpPr/>
          <p:nvPr/>
        </p:nvSpPr>
        <p:spPr>
          <a:xfrm>
            <a:off x="255310" y="3924758"/>
            <a:ext cx="8633380" cy="6754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The Big Ask will be the largest ever survey of young people in England.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It is only a short survey, and it will ask you…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302D22-C4A8-444D-A2F2-53FBEAC501E7}"/>
              </a:ext>
            </a:extLst>
          </p:cNvPr>
          <p:cNvSpPr/>
          <p:nvPr/>
        </p:nvSpPr>
        <p:spPr>
          <a:xfrm>
            <a:off x="5299417" y="6010714"/>
            <a:ext cx="1907903" cy="571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Which people help you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715E39-E2DF-40A2-8FE4-31A620F1C492}"/>
              </a:ext>
            </a:extLst>
          </p:cNvPr>
          <p:cNvSpPr/>
          <p:nvPr/>
        </p:nvSpPr>
        <p:spPr>
          <a:xfrm>
            <a:off x="3618048" y="4967736"/>
            <a:ext cx="1907903" cy="57104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What things that make you happy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6EFDD7-743C-4F80-B99A-CC22D58F8B92}"/>
              </a:ext>
            </a:extLst>
          </p:cNvPr>
          <p:cNvSpPr/>
          <p:nvPr/>
        </p:nvSpPr>
        <p:spPr>
          <a:xfrm>
            <a:off x="255310" y="4967736"/>
            <a:ext cx="1907903" cy="571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How old you are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1A67AD-3D1E-4074-8723-B2A776215D52}"/>
              </a:ext>
            </a:extLst>
          </p:cNvPr>
          <p:cNvSpPr/>
          <p:nvPr/>
        </p:nvSpPr>
        <p:spPr>
          <a:xfrm>
            <a:off x="1936679" y="6010714"/>
            <a:ext cx="1907903" cy="57104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Who you live with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7DADB4A-3ABB-44DF-962A-9D0BE29ED241}"/>
              </a:ext>
            </a:extLst>
          </p:cNvPr>
          <p:cNvSpPr/>
          <p:nvPr/>
        </p:nvSpPr>
        <p:spPr>
          <a:xfrm>
            <a:off x="6980787" y="4967736"/>
            <a:ext cx="1907903" cy="57104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What things worry you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31C4AA-EED6-430B-AE1F-9E9D8F7569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37" y="5616108"/>
            <a:ext cx="951048" cy="95104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FCC277-7411-4005-AC00-57662AB560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8522" y="4835532"/>
            <a:ext cx="952500" cy="952500"/>
          </a:xfrm>
          <a:prstGeom prst="rect">
            <a:avLst/>
          </a:prstGeom>
        </p:spPr>
      </p:pic>
      <p:pic>
        <p:nvPicPr>
          <p:cNvPr id="35" name="Picture 3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EBD83F1-E792-4FE1-A2AC-91F92EC2AF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2977" y="4822862"/>
            <a:ext cx="952500" cy="9525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018EB6D-2A62-4301-8A06-646CA21AE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619" y="5737691"/>
            <a:ext cx="950400" cy="950400"/>
          </a:xfrm>
          <a:prstGeom prst="rect">
            <a:avLst/>
          </a:prstGeom>
        </p:spPr>
      </p:pic>
      <p:pic>
        <p:nvPicPr>
          <p:cNvPr id="2049" name="Picture 2048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270CFE3C-0043-4C13-907A-CC6D986AFDB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4950" y="5737691"/>
            <a:ext cx="950400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DA3B4C-D563-4624-A888-5B012F49133C}"/>
              </a:ext>
            </a:extLst>
          </p:cNvPr>
          <p:cNvSpPr/>
          <p:nvPr/>
        </p:nvSpPr>
        <p:spPr>
          <a:xfrm>
            <a:off x="0" y="991518"/>
            <a:ext cx="9144000" cy="586648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Children's Commissioner for England">
            <a:extLst>
              <a:ext uri="{FF2B5EF4-FFF2-40B4-BE49-F238E27FC236}">
                <a16:creationId xmlns:a16="http://schemas.microsoft.com/office/drawing/2014/main" id="{F989CE97-0EE0-4041-9D29-F1669631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368" y="3673155"/>
            <a:ext cx="6562153" cy="35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ock outline">
            <a:extLst>
              <a:ext uri="{FF2B5EF4-FFF2-40B4-BE49-F238E27FC236}">
                <a16:creationId xmlns:a16="http://schemas.microsoft.com/office/drawing/2014/main" id="{A3D736FB-2956-4F91-83BC-E9B2F9420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283" y="642565"/>
            <a:ext cx="4133405" cy="4133405"/>
          </a:xfrm>
          <a:prstGeom prst="rect">
            <a:avLst/>
          </a:prstGeom>
        </p:spPr>
      </p:pic>
      <p:pic>
        <p:nvPicPr>
          <p:cNvPr id="7" name="Picture 2" descr="SpeechBubbleGrungeStamp2Red top secret speech bubble on white background. top secret sign privacy stock illustrations">
            <a:extLst>
              <a:ext uri="{FF2B5EF4-FFF2-40B4-BE49-F238E27FC236}">
                <a16:creationId xmlns:a16="http://schemas.microsoft.com/office/drawing/2014/main" id="{8AD1EC14-90D0-4124-A7C8-A1CE24AA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8" y="1027044"/>
            <a:ext cx="5742375" cy="28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5273064-7F3C-4908-BD04-63B47F5AC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</p:spPr>
        <p:txBody>
          <a:bodyPr/>
          <a:lstStyle/>
          <a:p>
            <a:r>
              <a:rPr lang="en-GB" dirty="0"/>
              <a:t>Be curious: What is The Big Ask?</a:t>
            </a:r>
          </a:p>
        </p:txBody>
      </p:sp>
      <p:pic>
        <p:nvPicPr>
          <p:cNvPr id="10" name="Graphic 9" descr="Speech outline">
            <a:extLst>
              <a:ext uri="{FF2B5EF4-FFF2-40B4-BE49-F238E27FC236}">
                <a16:creationId xmlns:a16="http://schemas.microsoft.com/office/drawing/2014/main" id="{791208B5-2E22-46F1-BEED-3CB94007F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19493" y="3186751"/>
            <a:ext cx="4133405" cy="4133405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5114-EB4D-4E82-BE9F-D1F6C40C1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7" y="69107"/>
            <a:ext cx="906373" cy="872140"/>
          </a:xfrm>
          <a:prstGeom prst="rect">
            <a:avLst/>
          </a:prstGeom>
        </p:spPr>
      </p:pic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D11A588B-D3E9-43B5-9011-A8A26D78A10B}"/>
              </a:ext>
            </a:extLst>
          </p:cNvPr>
          <p:cNvSpPr/>
          <p:nvPr/>
        </p:nvSpPr>
        <p:spPr>
          <a:xfrm>
            <a:off x="2434728" y="3359831"/>
            <a:ext cx="6486584" cy="80538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All the answers that you give in the survey are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confidential.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This means that your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answers won’t be shared with other people.</a:t>
            </a:r>
          </a:p>
        </p:txBody>
      </p:sp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39E73BF6-AE0D-48DB-97F6-BB9CA1586A37}"/>
              </a:ext>
            </a:extLst>
          </p:cNvPr>
          <p:cNvSpPr/>
          <p:nvPr/>
        </p:nvSpPr>
        <p:spPr>
          <a:xfrm>
            <a:off x="222689" y="4334864"/>
            <a:ext cx="7816411" cy="80538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survey won’t ask for your name or your phone number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and you don’t have to answer a question if you don’t want to.</a:t>
            </a:r>
          </a:p>
        </p:txBody>
      </p:sp>
      <p:pic>
        <p:nvPicPr>
          <p:cNvPr id="13" name="Picture 12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D42BC75C-7837-4ED3-ABAF-084C112308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21" y="5301739"/>
            <a:ext cx="918501" cy="1376676"/>
          </a:xfrm>
          <a:prstGeom prst="rect">
            <a:avLst/>
          </a:prstGeom>
        </p:spPr>
      </p:pic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22E75D98-F044-42D9-BAF8-D17C8C57F881}"/>
              </a:ext>
            </a:extLst>
          </p:cNvPr>
          <p:cNvSpPr/>
          <p:nvPr/>
        </p:nvSpPr>
        <p:spPr>
          <a:xfrm>
            <a:off x="1333041" y="5318356"/>
            <a:ext cx="7588272" cy="1215173"/>
          </a:xfrm>
          <a:prstGeom prst="wedgeRoundRectCallout">
            <a:avLst>
              <a:gd name="adj1" fmla="val -53523"/>
              <a:gd name="adj2" fmla="val -29975"/>
              <a:gd name="adj3" fmla="val 16667"/>
            </a:avLst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Children’s Commissioner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will collect the answers from all the young people in the UK and take them to the Government, to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show them what young people think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and what young people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want to see in their future.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A1F612-DE7D-4345-8796-3DD72F694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2151" y="426130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870</Words>
  <Application>Microsoft Office PowerPoint</Application>
  <PresentationFormat>On-screen Show (4:3)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Lato</vt:lpstr>
      <vt:lpstr>Maiandra GD</vt:lpstr>
      <vt:lpstr>Office Theme</vt:lpstr>
      <vt:lpstr>Newburgh Primary School</vt:lpstr>
      <vt:lpstr>Newburgh Primary School Values</vt:lpstr>
      <vt:lpstr>Consideration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Year!</dc:title>
  <dc:creator>AuthorisedUser</dc:creator>
  <cp:lastModifiedBy>J Simpkins NPS</cp:lastModifiedBy>
  <cp:revision>102</cp:revision>
  <dcterms:created xsi:type="dcterms:W3CDTF">2019-01-02T10:08:22Z</dcterms:created>
  <dcterms:modified xsi:type="dcterms:W3CDTF">2021-04-25T10:02:40Z</dcterms:modified>
</cp:coreProperties>
</file>