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61" r:id="rId7"/>
    <p:sldId id="258" r:id="rId8"/>
    <p:sldId id="294" r:id="rId9"/>
    <p:sldId id="296" r:id="rId10"/>
    <p:sldId id="298" r:id="rId11"/>
    <p:sldId id="262" r:id="rId12"/>
    <p:sldId id="264" r:id="rId13"/>
    <p:sldId id="26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DF8B6-4C13-44A1-9F39-0BF1EFC72D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3C5669-B7A8-4F0E-801F-47280F7CFB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BEA5E4-514B-48AF-9A83-D507D9D8F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713C-37AB-4384-ADA0-8CDB26D80A1A}" type="datetimeFigureOut">
              <a:rPr lang="en-GB" smtClean="0"/>
              <a:t>31/01/2021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8336E2-E6B4-4704-97E0-4FEA7B9A3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F8F00F-A3E0-450F-8222-DB38FBA87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DA22B-712E-4036-98BC-A425CDCABF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8534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F07CE-A596-4205-BCA6-39882659B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19546B-8DCD-4635-B915-4A7D0FB3DB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B9FE24-C9A7-4DC7-9F0B-B126F9DEB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713C-37AB-4384-ADA0-8CDB26D80A1A}" type="datetimeFigureOut">
              <a:rPr lang="en-GB" smtClean="0"/>
              <a:t>31/01/2021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0460C-4522-4979-A2D7-AC5474767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035CBB-32B8-4955-AB81-AE2F37B1E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DA22B-712E-4036-98BC-A425CDCABF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5699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452155B-2C73-4A21-B89E-10113B18A6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73F92F-9E96-4E78-BEAB-79D57FCC7F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9A27BD-5369-407B-A64A-2AA9DA444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713C-37AB-4384-ADA0-8CDB26D80A1A}" type="datetimeFigureOut">
              <a:rPr lang="en-GB" smtClean="0"/>
              <a:t>31/01/2021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6A8E9E-B0D5-4AA8-A0A7-097E5E6F8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DB7BD1-2C1B-4A39-88C4-B03CF70B3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DA22B-712E-4036-98BC-A425CDCABF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2826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609598" y="438152"/>
            <a:ext cx="10960100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38221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609598" y="438152"/>
            <a:ext cx="10960100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31466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609598" y="438152"/>
            <a:ext cx="10960100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7591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453CD-2A72-4CA2-9C2F-2FF3FB9C3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FC123F-355E-4103-9FD5-2117286101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EF6243-5605-442A-90E8-50AC3B90B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713C-37AB-4384-ADA0-8CDB26D80A1A}" type="datetimeFigureOut">
              <a:rPr lang="en-GB" smtClean="0"/>
              <a:t>31/01/2021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651DD3-0351-4602-AC88-7030C6E04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FB9A38-2AC2-48AE-BC20-89561AC57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DA22B-712E-4036-98BC-A425CDCABF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3881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9637A-AF48-4BFE-9FCB-809365AF6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2C7972-A298-4357-9EB2-1C8B1D73B5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298BFA-DE24-4C96-87DB-F8868D538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713C-37AB-4384-ADA0-8CDB26D80A1A}" type="datetimeFigureOut">
              <a:rPr lang="en-GB" smtClean="0"/>
              <a:t>31/01/2021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F763DC-0ADA-43EE-A644-CB23B5A97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CFDA88-DEF8-4EA5-BBB9-E35606561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DA22B-712E-4036-98BC-A425CDCABF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9893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627FC-2590-4D09-B2BF-F3ADE8854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BB3E3C-BAE6-4B52-9118-26347A0109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BEE5B-B516-434B-8699-43A9E3E6EB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77EF9B-DCF3-418D-877F-E111B8E59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713C-37AB-4384-ADA0-8CDB26D80A1A}" type="datetimeFigureOut">
              <a:rPr lang="en-GB" smtClean="0"/>
              <a:t>31/01/2021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8AAFA6-8676-4449-BA85-0C6AE3330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7A51CB-A07C-4519-B6F5-E9A7BD210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DA22B-712E-4036-98BC-A425CDCABF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7260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C32D0-91B2-47A2-BAE6-E67E94532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6F296D-7652-4FA0-885B-184937DE1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7DA42A-0574-4C7C-8D73-56529F92E2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DBF56D-2024-4FDA-A2F8-5AF9140370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F1BD0D-02A5-443B-BD92-120B1BB1F9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2E8DF7-1A64-4D46-AFB4-B3285A3EF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713C-37AB-4384-ADA0-8CDB26D80A1A}" type="datetimeFigureOut">
              <a:rPr lang="en-GB" smtClean="0"/>
              <a:t>31/01/2021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16A7A05-5561-4B45-AF8F-165EA7889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9C55E4-9971-45A0-BD0E-EDBF4A8AB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DA22B-712E-4036-98BC-A425CDCABF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9194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016F0-F920-476B-9A0F-E2DAB6794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B9E080-EB8E-4484-9AE1-271EA9817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713C-37AB-4384-ADA0-8CDB26D80A1A}" type="datetimeFigureOut">
              <a:rPr lang="en-GB" smtClean="0"/>
              <a:t>31/01/2021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065336-9634-4E52-A6E6-9CC5724AC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094CBE-D3CB-4DA3-A3CE-64855A449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DA22B-712E-4036-98BC-A425CDCABF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6203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DECD81-C5C8-417A-980B-46B32E665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713C-37AB-4384-ADA0-8CDB26D80A1A}" type="datetimeFigureOut">
              <a:rPr lang="en-GB" smtClean="0"/>
              <a:t>31/01/2021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D7594D-5A61-4D2B-9EC1-205051733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AED0A4-F009-4268-8E2D-07C583FA3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DA22B-712E-4036-98BC-A425CDCABF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4691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550FF-DCD5-4C7A-8A90-CF67CD680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728A1C-B84D-4D08-9682-2078704C82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947935-D70B-4144-BBF0-A39F0D7E73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AECC22-A93B-413B-B7B2-D44B0E504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713C-37AB-4384-ADA0-8CDB26D80A1A}" type="datetimeFigureOut">
              <a:rPr lang="en-GB" smtClean="0"/>
              <a:t>31/01/2021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509729-72C0-4866-ABDC-20EDC0BA6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54335F-3D15-4604-BFD3-2A09BD1E9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DA22B-712E-4036-98BC-A425CDCABF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9431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6A46D-AF00-469B-BC60-05C06299C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0D46A8F-4F44-41B8-8347-B7EF18D544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DAB0CB-2AC7-4D88-81B5-A0B51F1370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CB9C70-0315-4CE4-904B-411C5AED9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713C-37AB-4384-ADA0-8CDB26D80A1A}" type="datetimeFigureOut">
              <a:rPr lang="en-GB" smtClean="0"/>
              <a:t>31/01/2021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58B6A9-AD61-4D5D-9852-B8AF1A72E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2B070E-CC21-4C60-8700-BBBF6B3EE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DA22B-712E-4036-98BC-A425CDCABF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0425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43FB887-B142-466F-9074-C2DAB41DC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AD50FF-6ACE-44A1-AADA-7E35171520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7EB61B-EFC8-45A6-AFC7-ADD710D6B0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99713C-37AB-4384-ADA0-8CDB26D80A1A}" type="datetimeFigureOut">
              <a:rPr lang="en-GB" smtClean="0"/>
              <a:t>31/01/2021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731525-282E-4285-AEC8-61A4B2F3A4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986A04-3726-4FAE-B727-323CC01746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DA22B-712E-4036-98BC-A425CDCABF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8272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2.png"/><Relationship Id="rId5" Type="http://schemas.openxmlformats.org/officeDocument/2006/relationships/image" Target="../media/image8.jpeg"/><Relationship Id="rId10" Type="http://schemas.openxmlformats.org/officeDocument/2006/relationships/image" Target="../media/image2.emf"/><Relationship Id="rId4" Type="http://schemas.openxmlformats.org/officeDocument/2006/relationships/image" Target="../media/image7.jpeg"/><Relationship Id="rId9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image" Target="../media/image14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emf"/><Relationship Id="rId5" Type="http://schemas.openxmlformats.org/officeDocument/2006/relationships/image" Target="../media/image13.png"/><Relationship Id="rId4" Type="http://schemas.openxmlformats.org/officeDocument/2006/relationships/hyperlink" Target="https://www.youtube.com/watch?v=rfbOkWFTRAw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4.emf"/><Relationship Id="rId7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4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4.png"/><Relationship Id="rId5" Type="http://schemas.openxmlformats.org/officeDocument/2006/relationships/image" Target="../media/image2.emf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jpeb6Xr1nc" TargetMode="Externa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2.emf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1430" y="1596571"/>
            <a:ext cx="12566953" cy="53098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E2149A0-D27C-49FB-A05A-746539387D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56933"/>
            <a:ext cx="9144000" cy="2387600"/>
          </a:xfrm>
        </p:spPr>
        <p:txBody>
          <a:bodyPr>
            <a:normAutofit/>
          </a:bodyPr>
          <a:lstStyle/>
          <a:p>
            <a:pPr>
              <a:lnSpc>
                <a:spcPct val="50000"/>
              </a:lnSpc>
            </a:pPr>
            <a:r>
              <a:rPr lang="en-US" sz="5000" b="1" dirty="0">
                <a:solidFill>
                  <a:srgbClr val="FFFF00"/>
                </a:solidFill>
                <a:latin typeface="+mn-lt"/>
              </a:rPr>
              <a:t>Children’s Mental Health Week</a:t>
            </a:r>
            <a:br>
              <a:rPr lang="en-US" sz="5000" b="1" dirty="0">
                <a:solidFill>
                  <a:srgbClr val="FFFF00"/>
                </a:solidFill>
                <a:latin typeface="+mn-lt"/>
              </a:rPr>
            </a:br>
            <a:br>
              <a:rPr lang="en-US" sz="5000" b="1" dirty="0">
                <a:solidFill>
                  <a:srgbClr val="FFFF00"/>
                </a:solidFill>
                <a:latin typeface="+mn-lt"/>
              </a:rPr>
            </a:br>
            <a:r>
              <a:rPr lang="en-US" sz="5000" b="1" dirty="0">
                <a:solidFill>
                  <a:srgbClr val="FFFF00"/>
                </a:solidFill>
                <a:latin typeface="+mn-lt"/>
              </a:rPr>
              <a:t>1-7 February 2021</a:t>
            </a:r>
            <a:br>
              <a:rPr lang="en-US" sz="5000" b="1" dirty="0">
                <a:solidFill>
                  <a:srgbClr val="FFFFFF"/>
                </a:solidFill>
                <a:latin typeface="+mn-lt"/>
              </a:rPr>
            </a:br>
            <a:endParaRPr lang="en-GB" sz="50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5C5279-1FED-419B-A214-34ADBF863E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537275"/>
            <a:ext cx="9144000" cy="631296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FFFFFF"/>
                </a:solidFill>
              </a:rPr>
              <a:t>Assembly slides for primary-age children</a:t>
            </a:r>
          </a:p>
          <a:p>
            <a:endParaRPr lang="en-GB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6826" y="242755"/>
            <a:ext cx="1585080" cy="151810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9F8A4B2-89EA-894F-9809-F10DE22632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741" y="141461"/>
            <a:ext cx="1758116" cy="175811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434667"/>
            <a:ext cx="12192000" cy="4233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50632" y="4369318"/>
            <a:ext cx="8478036" cy="86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58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3C9B08-A47C-416A-90B8-A69B190DE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557778-8314-4FE7-B2E5-69B7056941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8108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1430" y="1040190"/>
            <a:ext cx="12566953" cy="5866191"/>
          </a:xfrm>
          <a:prstGeom prst="rect">
            <a:avLst/>
          </a:prstGeom>
        </p:spPr>
      </p:pic>
      <p:pic>
        <p:nvPicPr>
          <p:cNvPr id="1026" name="Picture 2" descr="selective focal photo of crayons in yellow box">
            <a:extLst>
              <a:ext uri="{FF2B5EF4-FFF2-40B4-BE49-F238E27FC236}">
                <a16:creationId xmlns:a16="http://schemas.microsoft.com/office/drawing/2014/main" id="{B7577AB1-4709-45C2-9170-D6989E18F3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100" y="1959428"/>
            <a:ext cx="2922662" cy="203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erson doing wall graffiti">
            <a:extLst>
              <a:ext uri="{FF2B5EF4-FFF2-40B4-BE49-F238E27FC236}">
                <a16:creationId xmlns:a16="http://schemas.microsoft.com/office/drawing/2014/main" id="{38A3C431-A0C6-4E51-8AEE-0BFDDBECCE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28" y="1974389"/>
            <a:ext cx="2910567" cy="1992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elective focus photography of girl using a camera">
            <a:extLst>
              <a:ext uri="{FF2B5EF4-FFF2-40B4-BE49-F238E27FC236}">
                <a16:creationId xmlns:a16="http://schemas.microsoft.com/office/drawing/2014/main" id="{D32447FB-71FE-4AAC-8BD7-DE70052018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861" y="4100506"/>
            <a:ext cx="2928234" cy="1938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two girls wearing blue and peach dresses dancing on green grass">
            <a:extLst>
              <a:ext uri="{FF2B5EF4-FFF2-40B4-BE49-F238E27FC236}">
                <a16:creationId xmlns:a16="http://schemas.microsoft.com/office/drawing/2014/main" id="{77A73482-60C7-4297-875B-F251AA7BBE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262" y="4148666"/>
            <a:ext cx="2934366" cy="1886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boy in red long sleeve shirt playing violin">
            <a:extLst>
              <a:ext uri="{FF2B5EF4-FFF2-40B4-BE49-F238E27FC236}">
                <a16:creationId xmlns:a16="http://schemas.microsoft.com/office/drawing/2014/main" id="{B2CDA565-C5D7-48F5-9BFD-020E091899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9190" y="1947333"/>
            <a:ext cx="2483219" cy="4100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1D63C5C-B58A-4FCE-8BEB-1F14D7B05774}"/>
              </a:ext>
            </a:extLst>
          </p:cNvPr>
          <p:cNvSpPr txBox="1"/>
          <p:nvPr/>
        </p:nvSpPr>
        <p:spPr>
          <a:xfrm>
            <a:off x="11243076" y="132320"/>
            <a:ext cx="849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Slide 2</a:t>
            </a:r>
            <a:endParaRPr lang="en-GB" i="1" dirty="0"/>
          </a:p>
        </p:txBody>
      </p:sp>
      <p:pic>
        <p:nvPicPr>
          <p:cNvPr id="16" name="Picture 10" descr="boy in green shirt holding red paper heart cutout on brown table">
            <a:extLst>
              <a:ext uri="{FF2B5EF4-FFF2-40B4-BE49-F238E27FC236}">
                <a16:creationId xmlns:a16="http://schemas.microsoft.com/office/drawing/2014/main" id="{54E1AFFB-84F3-4AB7-BCB5-C088CF58E6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375" y="3166307"/>
            <a:ext cx="2887239" cy="202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6579810"/>
            <a:ext cx="12192000" cy="27819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5904" y="236761"/>
            <a:ext cx="1058238" cy="1013524"/>
          </a:xfrm>
          <a:prstGeom prst="rect">
            <a:avLst/>
          </a:prstGeom>
        </p:spPr>
      </p:pic>
      <p:pic>
        <p:nvPicPr>
          <p:cNvPr id="2" name="Picture 1" descr="what-does...mean-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472" y="427098"/>
            <a:ext cx="9442822" cy="516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522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1430" y="1040190"/>
            <a:ext cx="12566953" cy="58661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79810"/>
            <a:ext cx="12192000" cy="278190"/>
          </a:xfrm>
          <a:prstGeom prst="rect">
            <a:avLst/>
          </a:prstGeom>
        </p:spPr>
      </p:pic>
      <p:pic>
        <p:nvPicPr>
          <p:cNvPr id="4" name="Picture 3">
            <a:hlinkClick r:id="rId4"/>
            <a:extLst>
              <a:ext uri="{FF2B5EF4-FFF2-40B4-BE49-F238E27FC236}">
                <a16:creationId xmlns:a16="http://schemas.microsoft.com/office/drawing/2014/main" id="{158E3FBC-3915-47E4-B7B3-1D72BC77CF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8762" y="1797748"/>
            <a:ext cx="7934476" cy="45001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E7E835B-157B-49D8-818F-0B08F8DFC8F3}"/>
              </a:ext>
            </a:extLst>
          </p:cNvPr>
          <p:cNvSpPr txBox="1"/>
          <p:nvPr/>
        </p:nvSpPr>
        <p:spPr>
          <a:xfrm>
            <a:off x="11243076" y="132321"/>
            <a:ext cx="849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Slide 3</a:t>
            </a:r>
            <a:endParaRPr lang="en-GB" i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5904" y="236761"/>
            <a:ext cx="1058238" cy="1013524"/>
          </a:xfrm>
          <a:prstGeom prst="rect">
            <a:avLst/>
          </a:prstGeom>
        </p:spPr>
      </p:pic>
      <p:pic>
        <p:nvPicPr>
          <p:cNvPr id="2" name="Picture 1" descr="See-if-you....video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765" y="298824"/>
            <a:ext cx="10406822" cy="905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1430" y="1040190"/>
            <a:ext cx="12566953" cy="58661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79810"/>
            <a:ext cx="12192000" cy="2781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6C865FA-91CE-49DB-A03B-4F8BAF9E1DA2}"/>
              </a:ext>
            </a:extLst>
          </p:cNvPr>
          <p:cNvSpPr txBox="1"/>
          <p:nvPr/>
        </p:nvSpPr>
        <p:spPr>
          <a:xfrm>
            <a:off x="11243076" y="132320"/>
            <a:ext cx="849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Slide 4</a:t>
            </a:r>
            <a:endParaRPr lang="en-GB" i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6333" y="302381"/>
            <a:ext cx="6959334" cy="91863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047251" flipH="1">
            <a:off x="4986614" y="1716760"/>
            <a:ext cx="1118104" cy="183939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5334" y="1917902"/>
            <a:ext cx="4378476" cy="408657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5904" y="236761"/>
            <a:ext cx="1058238" cy="1013524"/>
          </a:xfrm>
          <a:prstGeom prst="rect">
            <a:avLst/>
          </a:prstGeom>
        </p:spPr>
      </p:pic>
      <p:pic>
        <p:nvPicPr>
          <p:cNvPr id="2" name="Picture 1" descr="small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82" y="1593925"/>
            <a:ext cx="5319058" cy="4920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4963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4000" y="543600"/>
            <a:ext cx="864000" cy="864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9650" y="1407600"/>
            <a:ext cx="2444626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4030" y="2204865"/>
            <a:ext cx="2438320" cy="5644795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4724277" y="1798108"/>
            <a:ext cx="1597719" cy="838804"/>
            <a:chOff x="3200276" y="1798108"/>
            <a:chExt cx="1597719" cy="838804"/>
          </a:xfrm>
        </p:grpSpPr>
        <p:sp>
          <p:nvSpPr>
            <p:cNvPr id="6" name="Rounded Rectangular Callout 5"/>
            <p:cNvSpPr/>
            <p:nvPr/>
          </p:nvSpPr>
          <p:spPr>
            <a:xfrm>
              <a:off x="3200276" y="1798108"/>
              <a:ext cx="1597719" cy="838804"/>
            </a:xfrm>
            <a:prstGeom prst="wedgeRoundRectCallout">
              <a:avLst>
                <a:gd name="adj1" fmla="val -64302"/>
                <a:gd name="adj2" fmla="val 32452"/>
                <a:gd name="adj3" fmla="val 16667"/>
              </a:avLst>
            </a:prstGeom>
            <a:solidFill>
              <a:schemeClr val="bg1"/>
            </a:solidFill>
            <a:ln w="28575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279631" y="1881698"/>
              <a:ext cx="1399807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/>
                <a:t>What makes </a:t>
              </a:r>
              <a:br>
                <a:rPr lang="en-GB" dirty="0"/>
              </a:br>
              <a:r>
                <a:rPr lang="en-GB" dirty="0"/>
                <a:t>us special?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724276" y="2852937"/>
            <a:ext cx="2636274" cy="819823"/>
            <a:chOff x="3200276" y="2852936"/>
            <a:chExt cx="2636274" cy="819823"/>
          </a:xfrm>
        </p:grpSpPr>
        <p:sp>
          <p:nvSpPr>
            <p:cNvPr id="8" name="Rounded Rectangular Callout 7"/>
            <p:cNvSpPr/>
            <p:nvPr/>
          </p:nvSpPr>
          <p:spPr>
            <a:xfrm>
              <a:off x="3200276" y="2852936"/>
              <a:ext cx="2636274" cy="819823"/>
            </a:xfrm>
            <a:prstGeom prst="wedgeRoundRectCallout">
              <a:avLst>
                <a:gd name="adj1" fmla="val 60159"/>
                <a:gd name="adj2" fmla="val 33643"/>
                <a:gd name="adj3" fmla="val 16667"/>
              </a:avLst>
            </a:prstGeom>
            <a:solidFill>
              <a:schemeClr val="bg1"/>
            </a:solidFill>
            <a:ln w="2857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279631" y="2936527"/>
              <a:ext cx="247756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dirty="0"/>
                <a:t>Why is it important to be kind to ourselves?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96969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02650" y="1407600"/>
            <a:ext cx="4025799" cy="49017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63750" y="1412776"/>
            <a:ext cx="4032250" cy="37444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+mn-lt"/>
              </a:rPr>
              <a:t>Only One Me</a:t>
            </a:r>
          </a:p>
        </p:txBody>
      </p:sp>
      <p:pic>
        <p:nvPicPr>
          <p:cNvPr id="5" name="Whole Class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6800" y="543600"/>
            <a:ext cx="1238498" cy="86400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2170057" y="1506153"/>
            <a:ext cx="2664296" cy="2880320"/>
            <a:chOff x="646057" y="1506153"/>
            <a:chExt cx="2664296" cy="2880320"/>
          </a:xfrm>
        </p:grpSpPr>
        <p:sp>
          <p:nvSpPr>
            <p:cNvPr id="7" name="Round Same Side Corner Rectangle 6"/>
            <p:cNvSpPr/>
            <p:nvPr/>
          </p:nvSpPr>
          <p:spPr>
            <a:xfrm>
              <a:off x="646057" y="1506153"/>
              <a:ext cx="2664296" cy="2880320"/>
            </a:xfrm>
            <a:prstGeom prst="round2SameRect">
              <a:avLst>
                <a:gd name="adj1" fmla="val 8495"/>
                <a:gd name="adj2" fmla="val 0"/>
              </a:avLst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737192" y="1581198"/>
              <a:ext cx="2466656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dirty="0"/>
                <a:t>What a lot of fabulous things you like and are good at!</a:t>
              </a:r>
            </a:p>
          </p:txBody>
        </p:sp>
      </p:grpSp>
      <p:sp>
        <p:nvSpPr>
          <p:cNvPr id="9" name="Rectangle 8"/>
          <p:cNvSpPr/>
          <p:nvPr/>
        </p:nvSpPr>
        <p:spPr>
          <a:xfrm>
            <a:off x="2280558" y="2566722"/>
            <a:ext cx="208725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None of us are exactly the same as anyone else.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63552" y="3564172"/>
            <a:ext cx="4032448" cy="274514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5713130" y="4862376"/>
            <a:ext cx="1607006" cy="1446944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6096000" y="1486524"/>
            <a:ext cx="3672408" cy="646333"/>
            <a:chOff x="4572000" y="1556792"/>
            <a:chExt cx="3672408" cy="646333"/>
          </a:xfrm>
        </p:grpSpPr>
        <p:sp>
          <p:nvSpPr>
            <p:cNvPr id="21" name="Round Same Side Corner Rectangle 20"/>
            <p:cNvSpPr/>
            <p:nvPr/>
          </p:nvSpPr>
          <p:spPr>
            <a:xfrm rot="5400000">
              <a:off x="6049034" y="79759"/>
              <a:ext cx="646332" cy="3600399"/>
            </a:xfrm>
            <a:prstGeom prst="round2Same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644008" y="1556792"/>
              <a:ext cx="36004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dirty="0"/>
                <a:t>We are all individuals and this </a:t>
              </a:r>
              <a:br>
                <a:rPr lang="en-GB" dirty="0"/>
              </a:br>
              <a:r>
                <a:rPr lang="en-GB" dirty="0"/>
                <a:t>is what makes us special. 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086471" y="2271600"/>
            <a:ext cx="3681937" cy="1754326"/>
            <a:chOff x="4571999" y="1556792"/>
            <a:chExt cx="3681937" cy="1754326"/>
          </a:xfrm>
        </p:grpSpPr>
        <p:sp>
          <p:nvSpPr>
            <p:cNvPr id="25" name="Round Same Side Corner Rectangle 24"/>
            <p:cNvSpPr/>
            <p:nvPr/>
          </p:nvSpPr>
          <p:spPr>
            <a:xfrm rot="5400000">
              <a:off x="5499801" y="628990"/>
              <a:ext cx="1754326" cy="3609929"/>
            </a:xfrm>
            <a:prstGeom prst="round2SameRect">
              <a:avLst>
                <a:gd name="adj1" fmla="val 7437"/>
                <a:gd name="adj2" fmla="val 0"/>
              </a:avLst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644007" y="1556792"/>
              <a:ext cx="3609929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dirty="0"/>
                <a:t>There is only one you! This is very exciting – we can all </a:t>
              </a:r>
              <a:br>
                <a:rPr lang="en-GB" dirty="0"/>
              </a:br>
              <a:r>
                <a:rPr lang="en-GB" dirty="0"/>
                <a:t>bring something different </a:t>
              </a:r>
              <a:br>
                <a:rPr lang="en-GB" dirty="0"/>
              </a:br>
              <a:r>
                <a:rPr lang="en-GB" dirty="0"/>
                <a:t>and special to wherever </a:t>
              </a:r>
              <a:br>
                <a:rPr lang="en-GB" dirty="0"/>
              </a:br>
              <a:r>
                <a:rPr lang="en-GB" dirty="0"/>
                <a:t>we are and whatever we </a:t>
              </a:r>
              <a:br>
                <a:rPr lang="en-GB" dirty="0"/>
              </a:br>
              <a:r>
                <a:rPr lang="en-GB" dirty="0"/>
                <a:t>are doing.</a:t>
              </a: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>
            <a:off x="7320136" y="2808312"/>
            <a:ext cx="2808312" cy="3501009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>
            <a:off x="6091235" y="1407601"/>
            <a:ext cx="0" cy="49011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5483933" y="4448017"/>
            <a:ext cx="4212467" cy="646333"/>
            <a:chOff x="4572000" y="1556792"/>
            <a:chExt cx="4212467" cy="646333"/>
          </a:xfrm>
        </p:grpSpPr>
        <p:sp>
          <p:nvSpPr>
            <p:cNvPr id="28" name="Round Same Side Corner Rectangle 27"/>
            <p:cNvSpPr/>
            <p:nvPr/>
          </p:nvSpPr>
          <p:spPr>
            <a:xfrm rot="5400000">
              <a:off x="6355068" y="-226275"/>
              <a:ext cx="646332" cy="4212467"/>
            </a:xfrm>
            <a:prstGeom prst="round2Same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040052" y="1556792"/>
              <a:ext cx="36004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dirty="0"/>
                <a:t>We don’t need to be like anyone else, we just need to be ourselves. 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5483932" y="5193271"/>
            <a:ext cx="4212468" cy="646333"/>
            <a:chOff x="4572000" y="1556792"/>
            <a:chExt cx="4212468" cy="646333"/>
          </a:xfrm>
        </p:grpSpPr>
        <p:sp>
          <p:nvSpPr>
            <p:cNvPr id="31" name="Round Same Side Corner Rectangle 30"/>
            <p:cNvSpPr/>
            <p:nvPr/>
          </p:nvSpPr>
          <p:spPr>
            <a:xfrm rot="5400000">
              <a:off x="6355068" y="-226275"/>
              <a:ext cx="646332" cy="4212467"/>
            </a:xfrm>
            <a:prstGeom prst="round2Same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5040052" y="1556792"/>
              <a:ext cx="374441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dirty="0"/>
                <a:t>Being ourselves can help us to feel happy inside. 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82902" y="2708920"/>
            <a:ext cx="1825067" cy="3600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818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+mn-lt"/>
              </a:rPr>
              <a:t>Being Kind to Ourselves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8525" y="1473202"/>
            <a:ext cx="4308475" cy="6105177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6343925" y="1530352"/>
            <a:ext cx="3657050" cy="739610"/>
            <a:chOff x="4819924" y="1530352"/>
            <a:chExt cx="3685901" cy="739610"/>
          </a:xfrm>
        </p:grpSpPr>
        <p:sp>
          <p:nvSpPr>
            <p:cNvPr id="5" name="Rounded Rectangle 4"/>
            <p:cNvSpPr/>
            <p:nvPr/>
          </p:nvSpPr>
          <p:spPr>
            <a:xfrm>
              <a:off x="4819924" y="1530352"/>
              <a:ext cx="3685901" cy="73961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933949" y="1566481"/>
              <a:ext cx="34671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dirty="0"/>
                <a:t>We are all special, we are all different and we are all unique!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343925" y="2373331"/>
            <a:ext cx="3657050" cy="739610"/>
            <a:chOff x="4819924" y="1530352"/>
            <a:chExt cx="3685901" cy="739610"/>
          </a:xfrm>
        </p:grpSpPr>
        <p:sp>
          <p:nvSpPr>
            <p:cNvPr id="9" name="Rounded Rectangle 8"/>
            <p:cNvSpPr/>
            <p:nvPr/>
          </p:nvSpPr>
          <p:spPr>
            <a:xfrm>
              <a:off x="4819924" y="1530352"/>
              <a:ext cx="3685901" cy="73961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933949" y="1566481"/>
              <a:ext cx="312420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dirty="0"/>
                <a:t>Unique means being unlike anything or anyone else.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505725" y="3848100"/>
            <a:ext cx="4524101" cy="1895475"/>
            <a:chOff x="4819924" y="1520826"/>
            <a:chExt cx="4524101" cy="1895475"/>
          </a:xfrm>
        </p:grpSpPr>
        <p:sp>
          <p:nvSpPr>
            <p:cNvPr id="12" name="Rounded Rectangle 11"/>
            <p:cNvSpPr/>
            <p:nvPr/>
          </p:nvSpPr>
          <p:spPr>
            <a:xfrm>
              <a:off x="4819924" y="1520826"/>
              <a:ext cx="4524101" cy="1895475"/>
            </a:xfrm>
            <a:prstGeom prst="roundRect">
              <a:avLst>
                <a:gd name="adj" fmla="val 8124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933949" y="1566481"/>
              <a:ext cx="4305301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dirty="0">
                  <a:solidFill>
                    <a:schemeClr val="bg1"/>
                  </a:solidFill>
                </a:rPr>
                <a:t>There can be times when we can feel different to our friends. This does not mean we need to change. Being happy to be ourselves is a way of being kind to ourselves. Not trying to be like anyone else can help us to feel happy inside. 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423174" y="4002472"/>
            <a:ext cx="4705076" cy="1591879"/>
            <a:chOff x="4819924" y="1520826"/>
            <a:chExt cx="4705076" cy="1591879"/>
          </a:xfrm>
        </p:grpSpPr>
        <p:sp>
          <p:nvSpPr>
            <p:cNvPr id="22" name="Rounded Rectangle 21"/>
            <p:cNvSpPr/>
            <p:nvPr/>
          </p:nvSpPr>
          <p:spPr>
            <a:xfrm>
              <a:off x="4819924" y="1520826"/>
              <a:ext cx="4638126" cy="1591879"/>
            </a:xfrm>
            <a:prstGeom prst="roundRect">
              <a:avLst>
                <a:gd name="adj" fmla="val 8124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933949" y="1576006"/>
              <a:ext cx="4591051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dirty="0">
                  <a:solidFill>
                    <a:schemeClr val="bg1"/>
                  </a:solidFill>
                </a:rPr>
                <a:t>Sit quietly and think of all the things that make you special. Nobody in this world is like you – you are totally unique!</a:t>
              </a:r>
              <a:br>
                <a:rPr lang="en-GB" dirty="0">
                  <a:solidFill>
                    <a:schemeClr val="bg1"/>
                  </a:solidFill>
                </a:rPr>
              </a:br>
              <a:endParaRPr lang="en-GB" dirty="0">
                <a:solidFill>
                  <a:schemeClr val="bg1"/>
                </a:solidFill>
              </a:endParaRPr>
            </a:p>
            <a:p>
              <a:r>
                <a:rPr lang="en-GB" dirty="0">
                  <a:solidFill>
                    <a:schemeClr val="bg1"/>
                  </a:solidFill>
                </a:rPr>
                <a:t>How does that make you feel?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536149" y="4155902"/>
            <a:ext cx="3493676" cy="1358828"/>
            <a:chOff x="5993224" y="1539876"/>
            <a:chExt cx="3493676" cy="1358828"/>
          </a:xfrm>
        </p:grpSpPr>
        <p:sp>
          <p:nvSpPr>
            <p:cNvPr id="25" name="Rounded Rectangle 24"/>
            <p:cNvSpPr/>
            <p:nvPr/>
          </p:nvSpPr>
          <p:spPr>
            <a:xfrm>
              <a:off x="5993224" y="1539876"/>
              <a:ext cx="3464825" cy="1358828"/>
            </a:xfrm>
            <a:prstGeom prst="roundRect">
              <a:avLst>
                <a:gd name="adj" fmla="val 8124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6100901" y="1604581"/>
              <a:ext cx="3385999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dirty="0">
                  <a:solidFill>
                    <a:schemeClr val="bg1"/>
                  </a:solidFill>
                </a:rPr>
                <a:t>There are always ways for you to learn and grow but there </a:t>
              </a:r>
              <a:br>
                <a:rPr lang="en-GB" dirty="0">
                  <a:solidFill>
                    <a:schemeClr val="bg1"/>
                  </a:solidFill>
                </a:rPr>
              </a:br>
              <a:r>
                <a:rPr lang="en-GB" dirty="0">
                  <a:solidFill>
                    <a:schemeClr val="bg1"/>
                  </a:solidFill>
                </a:rPr>
                <a:t>is so much that makes you marvellous – enjoy being you!</a:t>
              </a: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173" y="181413"/>
            <a:ext cx="533400" cy="733337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10801" y="4748"/>
            <a:ext cx="892559" cy="733337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68525" y="1473201"/>
            <a:ext cx="2174876" cy="6105177"/>
          </a:xfrm>
          <a:prstGeom prst="rect">
            <a:avLst/>
          </a:prstGeom>
        </p:spPr>
      </p:pic>
      <p:pic>
        <p:nvPicPr>
          <p:cNvPr id="3" name="Whole Class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6800" y="543600"/>
            <a:ext cx="1238498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220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7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1430" y="1040190"/>
            <a:ext cx="12566953" cy="586619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79810"/>
            <a:ext cx="12192000" cy="278190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C071F2F-A1C6-4808-9F43-D07789F60E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94981"/>
            <a:ext cx="5157787" cy="823912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Listen to or read the story “Beautiful Oops”</a:t>
            </a:r>
            <a:endParaRPr lang="en-GB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B7DB71-2121-4D8F-BCCA-2020C35F5A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38122"/>
            <a:ext cx="5157787" cy="368458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Remember, when we express ourselves we don’t have to be a great artist or a wonderful dancer. 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It’s not about being the very best at something or putting on a performance. 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Let’s encourage each other to find lots of different ways to get creative and express </a:t>
            </a:r>
            <a:r>
              <a:rPr lang="en-GB" dirty="0">
                <a:solidFill>
                  <a:schemeClr val="bg1"/>
                </a:solidFill>
              </a:rPr>
              <a:t>ourselves.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D829121-1762-41D9-A4E5-9359BFC4D7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1716" y="2177786"/>
            <a:ext cx="5227620" cy="348291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E7E835B-157B-49D8-818F-0B08F8DFC8F3}"/>
              </a:ext>
            </a:extLst>
          </p:cNvPr>
          <p:cNvSpPr txBox="1"/>
          <p:nvPr/>
        </p:nvSpPr>
        <p:spPr>
          <a:xfrm>
            <a:off x="11243076" y="132321"/>
            <a:ext cx="849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Slide 6</a:t>
            </a:r>
            <a:endParaRPr lang="en-GB" i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5904" y="236761"/>
            <a:ext cx="1058238" cy="1013524"/>
          </a:xfrm>
          <a:prstGeom prst="rect">
            <a:avLst/>
          </a:prstGeom>
        </p:spPr>
      </p:pic>
      <p:pic>
        <p:nvPicPr>
          <p:cNvPr id="2" name="Picture 1" descr="Can-we-find...ifferent-ways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529" y="267424"/>
            <a:ext cx="6364942" cy="961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6458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1430" y="1040190"/>
            <a:ext cx="12566953" cy="586619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A5CC7B-7DCA-4369-975A-B707844317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1914" y="1970768"/>
            <a:ext cx="10515600" cy="2879422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All images in this presentation are royalty free from unsplash.com and canva.com</a:t>
            </a:r>
          </a:p>
          <a:p>
            <a:endParaRPr lang="en-US" dirty="0">
              <a:solidFill>
                <a:srgbClr val="FFFFFF"/>
              </a:solidFill>
            </a:endParaRPr>
          </a:p>
          <a:p>
            <a:r>
              <a:rPr lang="en-GB" dirty="0">
                <a:solidFill>
                  <a:srgbClr val="FFFFFF"/>
                </a:solidFill>
              </a:rPr>
              <a:t>Beautiful Oops is by Barney </a:t>
            </a:r>
            <a:r>
              <a:rPr lang="en-GB" dirty="0" err="1">
                <a:solidFill>
                  <a:srgbClr val="FFFFFF"/>
                </a:solidFill>
              </a:rPr>
              <a:t>Saltzberg</a:t>
            </a:r>
            <a:r>
              <a:rPr lang="en-GB" dirty="0">
                <a:solidFill>
                  <a:srgbClr val="FFFFFF"/>
                </a:solidFill>
              </a:rPr>
              <a:t>, published by Workman Publishing </a:t>
            </a:r>
            <a:r>
              <a:rPr lang="en-GB" dirty="0">
                <a:solidFill>
                  <a:srgbClr val="FFFFFF"/>
                </a:solidFill>
                <a:hlinkClick r:id="rId3"/>
              </a:rPr>
              <a:t>https://www.youtube.com/watch?v=tjpeb6Xr1nc</a:t>
            </a:r>
            <a:r>
              <a:rPr lang="en-GB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579810"/>
            <a:ext cx="12192000" cy="2781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5904" y="236761"/>
            <a:ext cx="1058238" cy="1013524"/>
          </a:xfrm>
          <a:prstGeom prst="rect">
            <a:avLst/>
          </a:prstGeom>
        </p:spPr>
      </p:pic>
      <p:pic>
        <p:nvPicPr>
          <p:cNvPr id="8" name="Picture 7" descr="Credits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784" y="512944"/>
            <a:ext cx="2721813" cy="58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897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ikesCount xmlns="http://schemas.microsoft.com/sharepoint/v3" xsi:nil="true"/>
    <Ratings xmlns="http://schemas.microsoft.com/sharepoint/v3" xsi:nil="true"/>
    <LikedBy xmlns="http://schemas.microsoft.com/sharepoint/v3">
      <UserInfo>
        <DisplayName/>
        <AccountId xsi:nil="true"/>
        <AccountType/>
      </UserInfo>
    </LikedBy>
    <RatedBy xmlns="http://schemas.microsoft.com/sharepoint/v3">
      <UserInfo>
        <DisplayName/>
        <AccountId xsi:nil="true"/>
        <AccountType/>
      </UserInfo>
    </RatedBy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A3E065A9F46F846B77359383866DA7B" ma:contentTypeVersion="" ma:contentTypeDescription="Create a new document." ma:contentTypeScope="" ma:versionID="7ee250f9062895bab14eac59e4a537f1">
  <xsd:schema xmlns:xsd="http://www.w3.org/2001/XMLSchema" xmlns:xs="http://www.w3.org/2001/XMLSchema" xmlns:p="http://schemas.microsoft.com/office/2006/metadata/properties" xmlns:ns1="http://schemas.microsoft.com/sharepoint/v3" xmlns:ns2="a7637a19-367a-4688-a577-98d1b2f5287e" xmlns:ns3="c08b032f-9e00-415d-9c15-e247b3ec09db" targetNamespace="http://schemas.microsoft.com/office/2006/metadata/properties" ma:root="true" ma:fieldsID="8fe4687a80f84d79d68de5b3023b7faf" ns1:_="" ns2:_="" ns3:_="">
    <xsd:import namespace="http://schemas.microsoft.com/sharepoint/v3"/>
    <xsd:import namespace="a7637a19-367a-4688-a577-98d1b2f5287e"/>
    <xsd:import namespace="c08b032f-9e00-415d-9c15-e247b3ec09db"/>
    <xsd:element name="properties">
      <xsd:complexType>
        <xsd:sequence>
          <xsd:element name="documentManagement">
            <xsd:complexType>
              <xsd:all>
                <xsd:element ref="ns1:AverageRating" minOccurs="0"/>
                <xsd:element ref="ns1:RatingCount" minOccurs="0"/>
                <xsd:element ref="ns1:RatedBy" minOccurs="0"/>
                <xsd:element ref="ns1:Ratings" minOccurs="0"/>
                <xsd:element ref="ns1:LikesCount" minOccurs="0"/>
                <xsd:element ref="ns1:LikedBy" minOccurs="0"/>
                <xsd:element ref="ns2:SharedWithUsers" minOccurs="0"/>
                <xsd:element ref="ns2:SharingHintHash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AverageRating" ma:index="8" nillable="true" ma:displayName="Rating (0-5)" ma:decimals="2" ma:description="Average value of all the ratings that have been submitted" ma:internalName="AverageRating" ma:readOnly="true">
      <xsd:simpleType>
        <xsd:restriction base="dms:Number"/>
      </xsd:simpleType>
    </xsd:element>
    <xsd:element name="RatingCount" ma:index="9" nillable="true" ma:displayName="Number of Ratings" ma:decimals="0" ma:description="Number of ratings submitted" ma:internalName="RatingCount" ma:readOnly="true">
      <xsd:simpleType>
        <xsd:restriction base="dms:Number"/>
      </xsd:simpleType>
    </xsd:element>
    <xsd:element name="RatedBy" ma:index="10" nillable="true" ma:displayName="Rated By" ma:description="Users rated the item." ma:hidden="true" ma:list="UserInfo" ma:internalName="Rat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Ratings" ma:index="11" nillable="true" ma:displayName="User ratings" ma:description="User ratings for the item" ma:hidden="true" ma:internalName="Ratings">
      <xsd:simpleType>
        <xsd:restriction base="dms:Note"/>
      </xsd:simpleType>
    </xsd:element>
    <xsd:element name="LikesCount" ma:index="12" nillable="true" ma:displayName="Number of Likes" ma:internalName="LikesCount">
      <xsd:simpleType>
        <xsd:restriction base="dms:Unknown"/>
      </xsd:simpleType>
    </xsd:element>
    <xsd:element name="LikedBy" ma:index="13" nillable="true" ma:displayName="Liked By" ma:hidden="true" ma:list="UserInfo" ma:internalName="Lik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637a19-367a-4688-a577-98d1b2f5287e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15" nillable="true" ma:displayName="Sharing Hint Hash" ma:internalName="SharingHintHash" ma:readOnly="true">
      <xsd:simpleType>
        <xsd:restriction base="dms:Text"/>
      </xsd:simple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7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8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8b032f-9e00-415d-9c15-e247b3ec09d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9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20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2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22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23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2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E9F43F1-5F8F-4A17-AF4C-657B2FA4402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D5410ED-9552-423D-ABFC-6FF8BDFC7A6C}">
  <ds:schemaRefs>
    <ds:schemaRef ds:uri="http://purl.org/dc/elements/1.1/"/>
    <ds:schemaRef ds:uri="http://purl.org/dc/terms/"/>
    <ds:schemaRef ds:uri="a7637a19-367a-4688-a577-98d1b2f5287e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c08b032f-9e00-415d-9c15-e247b3ec09db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537FFFB2-3291-4FBF-800D-A65255BD04F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a7637a19-367a-4688-a577-98d1b2f5287e"/>
    <ds:schemaRef ds:uri="c08b032f-9e00-415d-9c15-e247b3ec09d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377</Words>
  <Application>Microsoft Office PowerPoint</Application>
  <PresentationFormat>Widescreen</PresentationFormat>
  <Paragraphs>29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Twinkl</vt:lpstr>
      <vt:lpstr>Twinkl SemiBold</vt:lpstr>
      <vt:lpstr>Office Theme</vt:lpstr>
      <vt:lpstr>Children’s Mental Health Week  1-7 February 2021 </vt:lpstr>
      <vt:lpstr>PowerPoint Presentation</vt:lpstr>
      <vt:lpstr>PowerPoint Presentation</vt:lpstr>
      <vt:lpstr>PowerPoint Presentation</vt:lpstr>
      <vt:lpstr>PowerPoint Presentation</vt:lpstr>
      <vt:lpstr>Only One Me</vt:lpstr>
      <vt:lpstr>Being Kind to Ourselves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Children’s Mental Health Week  1-7 February 2021</dc:title>
  <dc:creator>Susan Rogers</dc:creator>
  <cp:lastModifiedBy>J Simpkins NPS</cp:lastModifiedBy>
  <cp:revision>27</cp:revision>
  <dcterms:created xsi:type="dcterms:W3CDTF">2020-10-12T13:02:18Z</dcterms:created>
  <dcterms:modified xsi:type="dcterms:W3CDTF">2021-01-31T16:11:34Z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0x0101006A3E065A9F46F846B77359383866DA7B</vt:lpwstr>
  </property>
</Properties>
</file>