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62A57-32DB-4FF1-8A7A-E8E50FB5BC60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EF9B9-3FF2-4B50-B64F-3EDDF2DDE3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20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7EF9B9-3FF2-4B50-B64F-3EDDF2DDE30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370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212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4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8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70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46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10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57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93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06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22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19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3576-5214-4FC1-B03E-CCEB67210001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5F7D-9A4F-4700-8A3F-D1DDF57B5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7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382" y="188640"/>
            <a:ext cx="8633869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3200" b="1" dirty="0">
                <a:solidFill>
                  <a:srgbClr val="002060"/>
                </a:solidFill>
                <a:latin typeface="Ink Bandits Sans" pitchFamily="2" charset="0"/>
              </a:rPr>
              <a:t>Reception Autumn Term 2: Winter Festivals</a:t>
            </a:r>
            <a:r>
              <a:rPr lang="en-GB" sz="2800" b="1" dirty="0">
                <a:solidFill>
                  <a:srgbClr val="7030A0"/>
                </a:solidFill>
                <a:latin typeface="Maiandra GD"/>
              </a:rPr>
              <a:t> </a:t>
            </a:r>
            <a:endParaRPr lang="en-GB" b="1" dirty="0">
              <a:solidFill>
                <a:srgbClr val="7030A0"/>
              </a:solidFill>
              <a:latin typeface="Maiandra GD" panose="020E0502030308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577084"/>
              </p:ext>
            </p:extLst>
          </p:nvPr>
        </p:nvGraphicFramePr>
        <p:xfrm>
          <a:off x="395536" y="974418"/>
          <a:ext cx="2760476" cy="264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97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PRIME AREA: Personal,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Social and Emotional Development </a:t>
                      </a:r>
                      <a:endParaRPr lang="en-GB" sz="1800" b="1" dirty="0">
                        <a:solidFill>
                          <a:schemeClr val="bg1"/>
                        </a:solidFill>
                        <a:latin typeface="Poppins" panose="00000800000000000000" pitchFamily="2" charset="0"/>
                        <a:cs typeface="Poppins" panose="00000800000000000000" pitchFamily="2" charset="0"/>
                      </a:endParaRPr>
                    </a:p>
                  </a:txBody>
                  <a:tcPr marT="45709" marB="45709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I can select resources in order to achieve a plan.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234">
                <a:tc>
                  <a:txBody>
                    <a:bodyPr/>
                    <a:lstStyle/>
                    <a:p>
                      <a:r>
                        <a:rPr lang="en-GB" sz="1400" dirty="0"/>
                        <a:t>I can meet my own needs independently.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talk with others to solve conflicts.</a:t>
                      </a:r>
                      <a:endParaRPr lang="en-GB" sz="1400" b="0" baseline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637371"/>
              </p:ext>
            </p:extLst>
          </p:nvPr>
        </p:nvGraphicFramePr>
        <p:xfrm>
          <a:off x="3271540" y="3856998"/>
          <a:ext cx="2823099" cy="2864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3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91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PRIME AREA: Physical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Development</a:t>
                      </a:r>
                      <a:endParaRPr lang="en-GB" sz="1800" b="1" dirty="0">
                        <a:solidFill>
                          <a:schemeClr val="bg1"/>
                        </a:solidFill>
                        <a:latin typeface="Poppins" panose="00000800000000000000" pitchFamily="2" charset="0"/>
                        <a:cs typeface="Poppins" panose="00000800000000000000" pitchFamily="2" charset="0"/>
                      </a:endParaRPr>
                    </a:p>
                  </a:txBody>
                  <a:tcPr marT="45709" marB="4570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can use my core muscle strength to achieve good posture when sitting at the floor or table.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401">
                <a:tc>
                  <a:txBody>
                    <a:bodyPr/>
                    <a:lstStyle/>
                    <a:p>
                      <a:pPr marL="0" lvl="0" indent="0">
                        <a:buSzPct val="100000"/>
                        <a:buFont typeface="Wingdings" panose="05000000000000000000" pitchFamily="2" charset="2"/>
                        <a:buNone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can skip, hop, and stand on one leg and hold a pose for a game like musical statues.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401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Maiandra GD" panose="020E0502030308020204" pitchFamily="34" charset="0"/>
                        </a:rPr>
                        <a:t>I can hold a pen and pencil with a comfortable grip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586445"/>
              </p:ext>
            </p:extLst>
          </p:nvPr>
        </p:nvGraphicFramePr>
        <p:xfrm>
          <a:off x="6156176" y="858958"/>
          <a:ext cx="2823099" cy="2944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3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19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PRIME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</a:t>
                      </a: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AREA: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Communication and Language</a:t>
                      </a:r>
                      <a:endParaRPr lang="en-GB" sz="1800" b="1" dirty="0">
                        <a:solidFill>
                          <a:schemeClr val="bg1"/>
                        </a:solidFill>
                        <a:latin typeface="Poppins" panose="00000800000000000000" pitchFamily="2" charset="0"/>
                        <a:cs typeface="Poppins" panose="00000800000000000000" pitchFamily="2" charset="0"/>
                      </a:endParaRPr>
                    </a:p>
                  </a:txBody>
                  <a:tcPr marT="45709" marB="45709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2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can 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longer sentences of four to six words. I can express a point of view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453">
                <a:tc>
                  <a:txBody>
                    <a:bodyPr/>
                    <a:lstStyle/>
                    <a:p>
                      <a:pPr marL="0" lvl="0" indent="0">
                        <a:buSzPct val="100000"/>
                        <a:buFont typeface="Wingdings" panose="05000000000000000000" pitchFamily="2" charset="2"/>
                        <a:buNone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can answer ‘why’ questions e.g. why did the caterpillar get so fat?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45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pay attention to more than one thing at a time.</a:t>
                      </a:r>
                      <a:endParaRPr lang="en-GB" sz="1400" dirty="0">
                        <a:latin typeface="Maiandra GD" panose="020E0502030308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26023C2-C2C6-43F7-96AB-576676056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1373568"/>
            <a:ext cx="1976065" cy="1915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A4C090-228A-4226-8D7A-C400E36C9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077072"/>
            <a:ext cx="1802507" cy="20349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EDE181-854E-4C40-9113-E0E162295C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011" y="4176310"/>
            <a:ext cx="2225427" cy="222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0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382" y="188640"/>
            <a:ext cx="8633869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3200" b="1" dirty="0">
                <a:solidFill>
                  <a:srgbClr val="002060"/>
                </a:solidFill>
                <a:latin typeface="Ink Bandits Sans" pitchFamily="2" charset="0"/>
              </a:rPr>
              <a:t>Reception Autumn Term 2: Winter Festivals</a:t>
            </a:r>
            <a:endParaRPr lang="en-GB" b="1" dirty="0">
              <a:solidFill>
                <a:srgbClr val="7030A0"/>
              </a:solidFill>
              <a:latin typeface="Maiandra GD" panose="020E0502030308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579420"/>
              </p:ext>
            </p:extLst>
          </p:nvPr>
        </p:nvGraphicFramePr>
        <p:xfrm>
          <a:off x="522448" y="3789040"/>
          <a:ext cx="2823099" cy="2707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3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03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SPECIFIC AREA: Literacy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  <a:latin typeface="Poppins" panose="00000800000000000000" pitchFamily="2" charset="0"/>
                        <a:cs typeface="Poppins" panose="00000800000000000000" pitchFamily="2" charset="0"/>
                      </a:endParaRPr>
                    </a:p>
                  </a:txBody>
                  <a:tcPr marT="45709" marB="45709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can take part in conversations about stories using new vocabulary.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583">
                <a:tc>
                  <a:txBody>
                    <a:bodyPr/>
                    <a:lstStyle/>
                    <a:p>
                      <a:pPr marL="0" lvl="0" indent="0">
                        <a:buSzPct val="100000"/>
                        <a:buFont typeface="Wingdings" panose="05000000000000000000" pitchFamily="2" charset="2"/>
                        <a:buNone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know that we read and write from left to right and top to bottom. 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524">
                <a:tc>
                  <a:txBody>
                    <a:bodyPr/>
                    <a:lstStyle/>
                    <a:p>
                      <a:r>
                        <a:rPr lang="en-GB" sz="1400" baseline="0" dirty="0">
                          <a:latin typeface="Maiandra GD" panose="020E0502030308020204" pitchFamily="34" charset="0"/>
                        </a:rPr>
                        <a:t>I can write some letters accurately in my independent writing.</a:t>
                      </a:r>
                      <a:endParaRPr lang="en-GB" sz="1400" dirty="0">
                        <a:latin typeface="Maiandra GD" panose="020E0502030308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951815"/>
              </p:ext>
            </p:extLst>
          </p:nvPr>
        </p:nvGraphicFramePr>
        <p:xfrm>
          <a:off x="5386325" y="3789040"/>
          <a:ext cx="3235226" cy="2836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15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SPECIFIC AREA: Number</a:t>
                      </a:r>
                    </a:p>
                  </a:txBody>
                  <a:tcPr marT="45709" marB="45709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know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that the last number reached when counting a small set of objects tells me how many there are in a group.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401">
                <a:tc>
                  <a:txBody>
                    <a:bodyPr/>
                    <a:lstStyle/>
                    <a:p>
                      <a:pPr marL="0" lvl="0" indent="0">
                        <a:buSzPct val="100000"/>
                        <a:buFont typeface="Wingdings" panose="05000000000000000000" pitchFamily="2" charset="2"/>
                        <a:buNone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can link numerals and amounts  - showing the right number of numerals to that amount.  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401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Maiandra GD" panose="020E0502030308020204" pitchFamily="34" charset="0"/>
                        </a:rPr>
                        <a:t>I can notice and correct an error in a repeating pattern.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590509"/>
              </p:ext>
            </p:extLst>
          </p:nvPr>
        </p:nvGraphicFramePr>
        <p:xfrm>
          <a:off x="5514630" y="776005"/>
          <a:ext cx="3106921" cy="2641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92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SPECIFIC AREA: Understanding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the world</a:t>
                      </a:r>
                      <a:endParaRPr lang="en-GB" sz="1800" b="1" dirty="0">
                        <a:solidFill>
                          <a:schemeClr val="bg1"/>
                        </a:solidFill>
                        <a:latin typeface="Poppins" panose="00000800000000000000" pitchFamily="2" charset="0"/>
                        <a:cs typeface="Poppins" panose="00000800000000000000" pitchFamily="2" charset="0"/>
                      </a:endParaRPr>
                    </a:p>
                  </a:txBody>
                  <a:tcPr marT="45709" marB="45709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6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0" baseline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understand the effect of changing seasons in the natural world around me. 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612">
                <a:tc>
                  <a:txBody>
                    <a:bodyPr/>
                    <a:lstStyle/>
                    <a:p>
                      <a:pPr marL="0" lvl="0" indent="0">
                        <a:buSzPct val="100000"/>
                        <a:buFont typeface="Wingdings" panose="05000000000000000000" pitchFamily="2" charset="2"/>
                        <a:buNone/>
                      </a:pPr>
                      <a:r>
                        <a:rPr lang="en-GB" sz="1400" dirty="0"/>
                        <a:t>I can talk about the differences between materials and changes I notice.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409">
                <a:tc>
                  <a:txBody>
                    <a:bodyPr/>
                    <a:lstStyle/>
                    <a:p>
                      <a:r>
                        <a:rPr lang="en-GB" sz="1400" dirty="0"/>
                        <a:t>I can talk about I what see, using  different vocabulary.</a:t>
                      </a:r>
                      <a:endParaRPr lang="en-GB" sz="1400" dirty="0">
                        <a:latin typeface="Maiandra GD" panose="020E0502030308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040167"/>
              </p:ext>
            </p:extLst>
          </p:nvPr>
        </p:nvGraphicFramePr>
        <p:xfrm>
          <a:off x="522448" y="836712"/>
          <a:ext cx="2823099" cy="2639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3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28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SPECIFIC AREA: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Poppins" panose="00000800000000000000" pitchFamily="2" charset="0"/>
                          <a:cs typeface="Poppins" panose="00000800000000000000" pitchFamily="2" charset="0"/>
                        </a:rPr>
                        <a:t> Expressive Arts</a:t>
                      </a:r>
                      <a:endParaRPr lang="en-GB" sz="1800" b="1" dirty="0">
                        <a:solidFill>
                          <a:schemeClr val="bg1"/>
                        </a:solidFill>
                        <a:latin typeface="Poppins" panose="00000800000000000000" pitchFamily="2" charset="0"/>
                        <a:cs typeface="Poppins" panose="00000800000000000000" pitchFamily="2" charset="0"/>
                      </a:endParaRPr>
                    </a:p>
                  </a:txBody>
                  <a:tcPr marT="45709" marB="45709"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dirty="0"/>
                        <a:t>I am starting to tell complex stories.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Maiandra GD" panose="020E0502030308020204" pitchFamily="34" charset="0"/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401">
                <a:tc>
                  <a:txBody>
                    <a:bodyPr/>
                    <a:lstStyle/>
                    <a:p>
                      <a:pPr marL="0" lvl="0" indent="0">
                        <a:buSzPct val="100000"/>
                        <a:buFont typeface="Wingdings" panose="05000000000000000000" pitchFamily="2" charset="2"/>
                        <a:buNone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anose="020E0502030308020204" pitchFamily="34" charset="0"/>
                        </a:rPr>
                        <a:t>I am starting to explore and investigate different materials and manipulate them to make simple models. </a:t>
                      </a: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401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Maiandra GD" panose="020E0502030308020204" pitchFamily="34" charset="0"/>
                        </a:rPr>
                        <a:t>I am starting to add lots of detail to my pictures.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3B07404-EF94-4C4F-A26F-F6B2DCBEB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468" y="824550"/>
            <a:ext cx="1575618" cy="1799522"/>
          </a:xfrm>
          <a:prstGeom prst="rect">
            <a:avLst/>
          </a:prstGeom>
        </p:spPr>
      </p:pic>
      <p:pic>
        <p:nvPicPr>
          <p:cNvPr id="1026" name="Picture 2" descr="Little Glow (Paperback)">
            <a:extLst>
              <a:ext uri="{FF2B5EF4-FFF2-40B4-BE49-F238E27FC236}">
                <a16:creationId xmlns:a16="http://schemas.microsoft.com/office/drawing/2014/main" id="{A7D8EECB-6AC7-4CD2-8D8E-1E45465FD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11" y="5028505"/>
            <a:ext cx="1628649" cy="160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7 Fireworks — HEAL THE PLANET">
            <a:extLst>
              <a:ext uri="{FF2B5EF4-FFF2-40B4-BE49-F238E27FC236}">
                <a16:creationId xmlns:a16="http://schemas.microsoft.com/office/drawing/2014/main" id="{3B32DD5E-6213-40D2-A8DD-A40A388A6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487" y="2731883"/>
            <a:ext cx="1359202" cy="211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210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d3ee73-0937-497f-8473-1f0a8aad4333">
      <Terms xmlns="http://schemas.microsoft.com/office/infopath/2007/PartnerControls"/>
    </lcf76f155ced4ddcb4097134ff3c332f>
    <TaxCatchAll xmlns="7a1b1441-b919-402a-a037-c4d8598e95e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E804757F3A0E4C817E21990F5F45F5" ma:contentTypeVersion="16" ma:contentTypeDescription="Create a new document." ma:contentTypeScope="" ma:versionID="9f477c5abde80bab263f452208f1f940">
  <xsd:schema xmlns:xsd="http://www.w3.org/2001/XMLSchema" xmlns:xs="http://www.w3.org/2001/XMLSchema" xmlns:p="http://schemas.microsoft.com/office/2006/metadata/properties" xmlns:ns2="e9d3ee73-0937-497f-8473-1f0a8aad4333" xmlns:ns3="7a1b1441-b919-402a-a037-c4d8598e95e6" targetNamespace="http://schemas.microsoft.com/office/2006/metadata/properties" ma:root="true" ma:fieldsID="a5f45ba9953f5f36b77ca088b4ba3442" ns2:_="" ns3:_="">
    <xsd:import namespace="e9d3ee73-0937-497f-8473-1f0a8aad4333"/>
    <xsd:import namespace="7a1b1441-b919-402a-a037-c4d8598e95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d3ee73-0937-497f-8473-1f0a8aad4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6852029-6d2b-4c75-93a9-4e576541db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b1441-b919-402a-a037-c4d8598e95e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249884f-5441-4a38-bba1-37716bef0cb2}" ma:internalName="TaxCatchAll" ma:showField="CatchAllData" ma:web="7a1b1441-b919-402a-a037-c4d8598e95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9974D8-23EE-44ED-A6E1-49AB98BA30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2FC4E4-42DB-4E15-A276-9EA17FD4CCC6}">
  <ds:schemaRefs>
    <ds:schemaRef ds:uri="7a1b1441-b919-402a-a037-c4d8598e95e6"/>
    <ds:schemaRef ds:uri="e9d3ee73-0937-497f-8473-1f0a8aad4333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680D7FB-A44F-4AAF-A7D5-6F5DC7B41E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d3ee73-0937-497f-8473-1f0a8aad4333"/>
    <ds:schemaRef ds:uri="7a1b1441-b919-402a-a037-c4d8598e95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355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Ink Bandits Sans</vt:lpstr>
      <vt:lpstr>Maiandra GD</vt:lpstr>
      <vt:lpstr>Poppins</vt:lpstr>
      <vt:lpstr>Wingdings</vt:lpstr>
      <vt:lpstr>Office Theme</vt:lpstr>
      <vt:lpstr>PowerPoint Presentation</vt:lpstr>
      <vt:lpstr>PowerPoint Presentation</vt:lpstr>
    </vt:vector>
  </TitlesOfParts>
  <Company>Warwickshire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AuthorisedUser</dc:creator>
  <cp:lastModifiedBy>L Sellen NPS</cp:lastModifiedBy>
  <cp:revision>67</cp:revision>
  <cp:lastPrinted>2019-06-29T13:00:32Z</cp:lastPrinted>
  <dcterms:created xsi:type="dcterms:W3CDTF">2019-06-29T12:49:42Z</dcterms:created>
  <dcterms:modified xsi:type="dcterms:W3CDTF">2025-10-10T14:54:44Z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0x010100DCE804757F3A0E4C817E21990F5F45F5</vt:lpwstr>
  </property>
  <property fmtid="{D5CDD505-2E9C-101B-9397-08002B2CF9AE}" pid="3" name="MediaServiceImageTags">
    <vt:lpwstr/>
  </property>
</Properties>
</file>